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 id="289" r:id="rId34"/>
    <p:sldId id="290" r:id="rId35"/>
    <p:sldId id="291" r:id="rId36"/>
    <p:sldId id="292" r:id="rId37"/>
    <p:sldId id="287"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1" autoAdjust="0"/>
  </p:normalViewPr>
  <p:slideViewPr>
    <p:cSldViewPr snapToGrid="0">
      <p:cViewPr varScale="1">
        <p:scale>
          <a:sx n="68" d="100"/>
          <a:sy n="68" d="100"/>
        </p:scale>
        <p:origin x="84" y="270"/>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5D2364-EEEF-4FB1-A11A-881BDDB8A80A}" type="datetimeFigureOut">
              <a:rPr lang="en-US" smtClean="0"/>
              <a:t>8/6/2024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1D2DE-F592-4A49-A878-34FCC0AA6839}" type="slidenum">
              <a:rPr lang="en-US" smtClean="0"/>
              <a:t>‹#›</a:t>
            </a:fld>
            <a:endParaRPr lang="en-US"/>
          </a:p>
        </p:txBody>
      </p:sp>
    </p:spTree>
    <p:extLst>
      <p:ext uri="{BB962C8B-B14F-4D97-AF65-F5344CB8AC3E}">
        <p14:creationId xmlns:p14="http://schemas.microsoft.com/office/powerpoint/2010/main" val="2389294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
        <p:nvSpPr>
          <p:cNvPr id="7" name="Date Placeholder 6">
            <a:extLst>
              <a:ext uri="{FF2B5EF4-FFF2-40B4-BE49-F238E27FC236}">
                <a16:creationId xmlns:a16="http://schemas.microsoft.com/office/drawing/2014/main" id="{A19EA307-4E1F-3B68-F6A7-F8498D474D0C}"/>
              </a:ext>
            </a:extLst>
          </p:cNvPr>
          <p:cNvSpPr>
            <a:spLocks noGrp="1"/>
          </p:cNvSpPr>
          <p:nvPr>
            <p:ph type="dt" sz="half" idx="30"/>
          </p:nvPr>
        </p:nvSpPr>
        <p:spPr/>
        <p:txBody>
          <a:bodyPr/>
          <a:lstStyle/>
          <a:p>
            <a:r>
              <a:rPr lang="en-US"/>
              <a:t>FERRIS STATE UNIVERSITY</a:t>
            </a:r>
            <a:endParaRPr lang="en-US" dirty="0"/>
          </a:p>
        </p:txBody>
      </p:sp>
      <p:sp>
        <p:nvSpPr>
          <p:cNvPr id="8" name="Footer Placeholder 7">
            <a:extLst>
              <a:ext uri="{FF2B5EF4-FFF2-40B4-BE49-F238E27FC236}">
                <a16:creationId xmlns:a16="http://schemas.microsoft.com/office/drawing/2014/main" id="{00FE218E-E61C-6199-542F-82906AB9717C}"/>
              </a:ext>
            </a:extLst>
          </p:cNvPr>
          <p:cNvSpPr>
            <a:spLocks noGrp="1"/>
          </p:cNvSpPr>
          <p:nvPr>
            <p:ph type="ftr" sz="quarter" idx="31"/>
          </p:nvPr>
        </p:nvSpPr>
        <p:spPr/>
        <p:txBody>
          <a:bodyPr/>
          <a:lstStyle/>
          <a:p>
            <a:r>
              <a:rPr lang="en-US"/>
              <a:t>DSAN Capstone Project</a:t>
            </a:r>
            <a:endParaRPr lang="en-US" dirty="0"/>
          </a:p>
        </p:txBody>
      </p:sp>
      <p:sp>
        <p:nvSpPr>
          <p:cNvPr id="9" name="Slide Number Placeholder 8">
            <a:extLst>
              <a:ext uri="{FF2B5EF4-FFF2-40B4-BE49-F238E27FC236}">
                <a16:creationId xmlns:a16="http://schemas.microsoft.com/office/drawing/2014/main" id="{00244654-EDC1-BC91-8527-F05285FFC5D5}"/>
              </a:ext>
            </a:extLst>
          </p:cNvPr>
          <p:cNvSpPr>
            <a:spLocks noGrp="1"/>
          </p:cNvSpPr>
          <p:nvPr>
            <p:ph type="sldNum" sz="quarter" idx="3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
        <p:nvSpPr>
          <p:cNvPr id="3" name="Date Placeholder 2">
            <a:extLst>
              <a:ext uri="{FF2B5EF4-FFF2-40B4-BE49-F238E27FC236}">
                <a16:creationId xmlns:a16="http://schemas.microsoft.com/office/drawing/2014/main" id="{1250A6D1-0FAC-F11A-9C59-F80F65424883}"/>
              </a:ext>
            </a:extLst>
          </p:cNvPr>
          <p:cNvSpPr>
            <a:spLocks noGrp="1"/>
          </p:cNvSpPr>
          <p:nvPr>
            <p:ph type="dt" sz="half" idx="29"/>
          </p:nvPr>
        </p:nvSpPr>
        <p:spPr/>
        <p:txBody>
          <a:bodyPr/>
          <a:lstStyle/>
          <a:p>
            <a:r>
              <a:rPr lang="en-US"/>
              <a:t>FERRIS STATE UNIVERSITY</a:t>
            </a:r>
            <a:endParaRPr lang="en-US" dirty="0"/>
          </a:p>
        </p:txBody>
      </p:sp>
      <p:sp>
        <p:nvSpPr>
          <p:cNvPr id="7" name="Footer Placeholder 6">
            <a:extLst>
              <a:ext uri="{FF2B5EF4-FFF2-40B4-BE49-F238E27FC236}">
                <a16:creationId xmlns:a16="http://schemas.microsoft.com/office/drawing/2014/main" id="{CC477412-F6B9-1FBF-6527-A84F4ABF69D4}"/>
              </a:ext>
            </a:extLst>
          </p:cNvPr>
          <p:cNvSpPr>
            <a:spLocks noGrp="1"/>
          </p:cNvSpPr>
          <p:nvPr>
            <p:ph type="ftr" sz="quarter" idx="30"/>
          </p:nvPr>
        </p:nvSpPr>
        <p:spPr/>
        <p:txBody>
          <a:bodyPr/>
          <a:lstStyle/>
          <a:p>
            <a:r>
              <a:rPr lang="en-US"/>
              <a:t>DSAN Capstone Project</a:t>
            </a:r>
            <a:endParaRPr lang="en-US" dirty="0"/>
          </a:p>
        </p:txBody>
      </p:sp>
      <p:sp>
        <p:nvSpPr>
          <p:cNvPr id="8" name="Slide Number Placeholder 7">
            <a:extLst>
              <a:ext uri="{FF2B5EF4-FFF2-40B4-BE49-F238E27FC236}">
                <a16:creationId xmlns:a16="http://schemas.microsoft.com/office/drawing/2014/main" id="{65D7A963-B4A8-2D1E-9EDC-6A6E49B32A9E}"/>
              </a:ext>
            </a:extLst>
          </p:cNvPr>
          <p:cNvSpPr>
            <a:spLocks noGrp="1"/>
          </p:cNvSpPr>
          <p:nvPr>
            <p:ph type="sldNum" sz="quarter" idx="31"/>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7" name="Date Placeholder 6">
            <a:extLst>
              <a:ext uri="{FF2B5EF4-FFF2-40B4-BE49-F238E27FC236}">
                <a16:creationId xmlns:a16="http://schemas.microsoft.com/office/drawing/2014/main" id="{6FF817B5-8649-AEDC-149B-CB16E3059C63}"/>
              </a:ext>
            </a:extLst>
          </p:cNvPr>
          <p:cNvSpPr>
            <a:spLocks noGrp="1"/>
          </p:cNvSpPr>
          <p:nvPr>
            <p:ph type="dt" sz="half" idx="27"/>
          </p:nvPr>
        </p:nvSpPr>
        <p:spPr/>
        <p:txBody>
          <a:bodyPr/>
          <a:lstStyle/>
          <a:p>
            <a:r>
              <a:rPr lang="en-US"/>
              <a:t>FERRIS STATE UNIVERSITY</a:t>
            </a:r>
            <a:endParaRPr lang="en-US" dirty="0"/>
          </a:p>
        </p:txBody>
      </p:sp>
      <p:sp>
        <p:nvSpPr>
          <p:cNvPr id="19" name="Footer Placeholder 18">
            <a:extLst>
              <a:ext uri="{FF2B5EF4-FFF2-40B4-BE49-F238E27FC236}">
                <a16:creationId xmlns:a16="http://schemas.microsoft.com/office/drawing/2014/main" id="{E3E7C53F-C73E-99CE-50A1-C598DD4D9D0F}"/>
              </a:ext>
            </a:extLst>
          </p:cNvPr>
          <p:cNvSpPr>
            <a:spLocks noGrp="1"/>
          </p:cNvSpPr>
          <p:nvPr>
            <p:ph type="ftr" sz="quarter" idx="28"/>
          </p:nvPr>
        </p:nvSpPr>
        <p:spPr/>
        <p:txBody>
          <a:bodyPr/>
          <a:lstStyle/>
          <a:p>
            <a:r>
              <a:rPr lang="en-US"/>
              <a:t>DSAN Capstone Project</a:t>
            </a:r>
            <a:endParaRPr lang="en-US" dirty="0"/>
          </a:p>
        </p:txBody>
      </p:sp>
      <p:sp>
        <p:nvSpPr>
          <p:cNvPr id="21" name="Slide Number Placeholder 20">
            <a:extLst>
              <a:ext uri="{FF2B5EF4-FFF2-40B4-BE49-F238E27FC236}">
                <a16:creationId xmlns:a16="http://schemas.microsoft.com/office/drawing/2014/main" id="{26EA787E-0F4E-5AA3-EBD2-E548B50AEADC}"/>
              </a:ext>
            </a:extLst>
          </p:cNvPr>
          <p:cNvSpPr>
            <a:spLocks noGrp="1"/>
          </p:cNvSpPr>
          <p:nvPr>
            <p:ph type="sldNum" sz="quarter" idx="29"/>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7" name="Date Placeholder 6">
            <a:extLst>
              <a:ext uri="{FF2B5EF4-FFF2-40B4-BE49-F238E27FC236}">
                <a16:creationId xmlns:a16="http://schemas.microsoft.com/office/drawing/2014/main" id="{37C5FD4A-39BF-D891-7F1C-7F5A7EF2707C}"/>
              </a:ext>
            </a:extLst>
          </p:cNvPr>
          <p:cNvSpPr>
            <a:spLocks noGrp="1"/>
          </p:cNvSpPr>
          <p:nvPr>
            <p:ph type="dt" sz="half" idx="31"/>
          </p:nvPr>
        </p:nvSpPr>
        <p:spPr/>
        <p:txBody>
          <a:bodyPr/>
          <a:lstStyle/>
          <a:p>
            <a:r>
              <a:rPr lang="en-US"/>
              <a:t>FERRIS STATE UNIVERSITY</a:t>
            </a:r>
            <a:endParaRPr lang="en-US" dirty="0"/>
          </a:p>
        </p:txBody>
      </p:sp>
      <p:sp>
        <p:nvSpPr>
          <p:cNvPr id="8" name="Footer Placeholder 7">
            <a:extLst>
              <a:ext uri="{FF2B5EF4-FFF2-40B4-BE49-F238E27FC236}">
                <a16:creationId xmlns:a16="http://schemas.microsoft.com/office/drawing/2014/main" id="{A5428514-F190-E29C-A3A8-A00E8C293D4A}"/>
              </a:ext>
            </a:extLst>
          </p:cNvPr>
          <p:cNvSpPr>
            <a:spLocks noGrp="1"/>
          </p:cNvSpPr>
          <p:nvPr>
            <p:ph type="ftr" sz="quarter" idx="32"/>
          </p:nvPr>
        </p:nvSpPr>
        <p:spPr/>
        <p:txBody>
          <a:bodyPr/>
          <a:lstStyle/>
          <a:p>
            <a:r>
              <a:rPr lang="en-US"/>
              <a:t>DSAN Capstone Project</a:t>
            </a:r>
            <a:endParaRPr lang="en-US" dirty="0"/>
          </a:p>
        </p:txBody>
      </p:sp>
      <p:sp>
        <p:nvSpPr>
          <p:cNvPr id="9" name="Slide Number Placeholder 8">
            <a:extLst>
              <a:ext uri="{FF2B5EF4-FFF2-40B4-BE49-F238E27FC236}">
                <a16:creationId xmlns:a16="http://schemas.microsoft.com/office/drawing/2014/main" id="{7D357AD7-E501-FE65-F02B-C30507447E2E}"/>
              </a:ext>
            </a:extLst>
          </p:cNvPr>
          <p:cNvSpPr>
            <a:spLocks noGrp="1"/>
          </p:cNvSpPr>
          <p:nvPr>
            <p:ph type="sldNum" sz="quarter" idx="33"/>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1348AEA7-0DDA-8EE4-1965-31E137AEB409}"/>
              </a:ext>
            </a:extLst>
          </p:cNvPr>
          <p:cNvSpPr>
            <a:spLocks noGrp="1"/>
          </p:cNvSpPr>
          <p:nvPr>
            <p:ph type="dt" sz="half" idx="40"/>
          </p:nvPr>
        </p:nvSpPr>
        <p:spPr/>
        <p:txBody>
          <a:bodyPr/>
          <a:lstStyle/>
          <a:p>
            <a:r>
              <a:rPr lang="en-US"/>
              <a:t>FERRIS STATE UNIVERSITY</a:t>
            </a:r>
            <a:endParaRPr lang="en-US" dirty="0"/>
          </a:p>
        </p:txBody>
      </p:sp>
      <p:sp>
        <p:nvSpPr>
          <p:cNvPr id="7" name="Footer Placeholder 6">
            <a:extLst>
              <a:ext uri="{FF2B5EF4-FFF2-40B4-BE49-F238E27FC236}">
                <a16:creationId xmlns:a16="http://schemas.microsoft.com/office/drawing/2014/main" id="{A5B7C699-B721-640F-9ADD-2E7C106BAD94}"/>
              </a:ext>
            </a:extLst>
          </p:cNvPr>
          <p:cNvSpPr>
            <a:spLocks noGrp="1"/>
          </p:cNvSpPr>
          <p:nvPr>
            <p:ph type="ftr" sz="quarter" idx="41"/>
          </p:nvPr>
        </p:nvSpPr>
        <p:spPr/>
        <p:txBody>
          <a:bodyPr/>
          <a:lstStyle/>
          <a:p>
            <a:r>
              <a:rPr lang="en-US"/>
              <a:t>DSAN Capstone Project</a:t>
            </a:r>
            <a:endParaRPr lang="en-US" dirty="0"/>
          </a:p>
        </p:txBody>
      </p:sp>
      <p:sp>
        <p:nvSpPr>
          <p:cNvPr id="10" name="Slide Number Placeholder 9">
            <a:extLst>
              <a:ext uri="{FF2B5EF4-FFF2-40B4-BE49-F238E27FC236}">
                <a16:creationId xmlns:a16="http://schemas.microsoft.com/office/drawing/2014/main" id="{2B5B8999-BE3A-2D85-D728-96F4AD6BB71C}"/>
              </a:ext>
            </a:extLst>
          </p:cNvPr>
          <p:cNvSpPr>
            <a:spLocks noGrp="1"/>
          </p:cNvSpPr>
          <p:nvPr>
            <p:ph type="sldNum" sz="quarter" idx="4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6" name="Date Placeholder 5">
            <a:extLst>
              <a:ext uri="{FF2B5EF4-FFF2-40B4-BE49-F238E27FC236}">
                <a16:creationId xmlns:a16="http://schemas.microsoft.com/office/drawing/2014/main" id="{A4189C82-4529-10C7-01F4-74DF30AAE77E}"/>
              </a:ext>
            </a:extLst>
          </p:cNvPr>
          <p:cNvSpPr>
            <a:spLocks noGrp="1"/>
          </p:cNvSpPr>
          <p:nvPr>
            <p:ph type="dt" sz="half" idx="49"/>
          </p:nvPr>
        </p:nvSpPr>
        <p:spPr/>
        <p:txBody>
          <a:bodyPr/>
          <a:lstStyle/>
          <a:p>
            <a:r>
              <a:rPr lang="en-US"/>
              <a:t>FERRIS STATE UNIVERSITY</a:t>
            </a:r>
            <a:endParaRPr lang="en-US" dirty="0"/>
          </a:p>
        </p:txBody>
      </p:sp>
      <p:sp>
        <p:nvSpPr>
          <p:cNvPr id="7" name="Footer Placeholder 6">
            <a:extLst>
              <a:ext uri="{FF2B5EF4-FFF2-40B4-BE49-F238E27FC236}">
                <a16:creationId xmlns:a16="http://schemas.microsoft.com/office/drawing/2014/main" id="{D40E5D54-D50A-7902-BE5A-79F0D28B86DF}"/>
              </a:ext>
            </a:extLst>
          </p:cNvPr>
          <p:cNvSpPr>
            <a:spLocks noGrp="1"/>
          </p:cNvSpPr>
          <p:nvPr>
            <p:ph type="ftr" sz="quarter" idx="50"/>
          </p:nvPr>
        </p:nvSpPr>
        <p:spPr/>
        <p:txBody>
          <a:bodyPr/>
          <a:lstStyle/>
          <a:p>
            <a:r>
              <a:rPr lang="en-US"/>
              <a:t>DSAN Capstone Project</a:t>
            </a:r>
            <a:endParaRPr lang="en-US" dirty="0"/>
          </a:p>
        </p:txBody>
      </p:sp>
      <p:sp>
        <p:nvSpPr>
          <p:cNvPr id="8" name="Slide Number Placeholder 7">
            <a:extLst>
              <a:ext uri="{FF2B5EF4-FFF2-40B4-BE49-F238E27FC236}">
                <a16:creationId xmlns:a16="http://schemas.microsoft.com/office/drawing/2014/main" id="{5BDF0861-791A-A106-8C0B-4F731037C384}"/>
              </a:ext>
            </a:extLst>
          </p:cNvPr>
          <p:cNvSpPr>
            <a:spLocks noGrp="1"/>
          </p:cNvSpPr>
          <p:nvPr>
            <p:ph type="sldNum" sz="quarter" idx="51"/>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14C145-44D1-0608-ED2D-7A297BB5DE82}"/>
              </a:ext>
            </a:extLst>
          </p:cNvPr>
          <p:cNvSpPr>
            <a:spLocks noGrp="1"/>
          </p:cNvSpPr>
          <p:nvPr>
            <p:ph type="dt" sz="half" idx="16"/>
          </p:nvPr>
        </p:nvSpPr>
        <p:spPr/>
        <p:txBody>
          <a:bodyPr/>
          <a:lstStyle/>
          <a:p>
            <a:r>
              <a:rPr lang="en-US"/>
              <a:t>FERRIS STATE UNIVERSITY</a:t>
            </a:r>
            <a:endParaRPr lang="en-US" dirty="0"/>
          </a:p>
        </p:txBody>
      </p:sp>
      <p:sp>
        <p:nvSpPr>
          <p:cNvPr id="9" name="Footer Placeholder 8">
            <a:extLst>
              <a:ext uri="{FF2B5EF4-FFF2-40B4-BE49-F238E27FC236}">
                <a16:creationId xmlns:a16="http://schemas.microsoft.com/office/drawing/2014/main" id="{5B989864-8BC5-0A52-D9C9-F4966638B3BF}"/>
              </a:ext>
            </a:extLst>
          </p:cNvPr>
          <p:cNvSpPr>
            <a:spLocks noGrp="1"/>
          </p:cNvSpPr>
          <p:nvPr>
            <p:ph type="ftr" sz="quarter" idx="17"/>
          </p:nvPr>
        </p:nvSpPr>
        <p:spPr/>
        <p:txBody>
          <a:bodyPr/>
          <a:lstStyle/>
          <a:p>
            <a:r>
              <a:rPr lang="en-US"/>
              <a:t>DSAN Capstone Project</a:t>
            </a:r>
            <a:endParaRPr lang="en-US" dirty="0"/>
          </a:p>
        </p:txBody>
      </p:sp>
      <p:sp>
        <p:nvSpPr>
          <p:cNvPr id="10" name="Slide Number Placeholder 9">
            <a:extLst>
              <a:ext uri="{FF2B5EF4-FFF2-40B4-BE49-F238E27FC236}">
                <a16:creationId xmlns:a16="http://schemas.microsoft.com/office/drawing/2014/main" id="{D1E5B147-3098-D46E-4F9B-60A7F8E94BA9}"/>
              </a:ext>
            </a:extLst>
          </p:cNvPr>
          <p:cNvSpPr>
            <a:spLocks noGrp="1"/>
          </p:cNvSpPr>
          <p:nvPr>
            <p:ph type="sldNum" sz="quarter" idx="18"/>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
        <p:nvSpPr>
          <p:cNvPr id="7" name="Date Placeholder 6">
            <a:extLst>
              <a:ext uri="{FF2B5EF4-FFF2-40B4-BE49-F238E27FC236}">
                <a16:creationId xmlns:a16="http://schemas.microsoft.com/office/drawing/2014/main" id="{272FDABD-0C0F-18B3-7F75-A834BAC1F35D}"/>
              </a:ext>
            </a:extLst>
          </p:cNvPr>
          <p:cNvSpPr>
            <a:spLocks noGrp="1"/>
          </p:cNvSpPr>
          <p:nvPr>
            <p:ph type="dt" sz="half" idx="29"/>
          </p:nvPr>
        </p:nvSpPr>
        <p:spPr/>
        <p:txBody>
          <a:bodyPr/>
          <a:lstStyle/>
          <a:p>
            <a:r>
              <a:rPr lang="en-US"/>
              <a:t>FERRIS STATE UNIVERSITY</a:t>
            </a:r>
            <a:endParaRPr lang="en-US" dirty="0"/>
          </a:p>
        </p:txBody>
      </p:sp>
      <p:sp>
        <p:nvSpPr>
          <p:cNvPr id="8" name="Footer Placeholder 7">
            <a:extLst>
              <a:ext uri="{FF2B5EF4-FFF2-40B4-BE49-F238E27FC236}">
                <a16:creationId xmlns:a16="http://schemas.microsoft.com/office/drawing/2014/main" id="{4A8E565B-AAE8-C9C4-75C1-80CCABD46483}"/>
              </a:ext>
            </a:extLst>
          </p:cNvPr>
          <p:cNvSpPr>
            <a:spLocks noGrp="1"/>
          </p:cNvSpPr>
          <p:nvPr>
            <p:ph type="ftr" sz="quarter" idx="30"/>
          </p:nvPr>
        </p:nvSpPr>
        <p:spPr/>
        <p:txBody>
          <a:bodyPr/>
          <a:lstStyle/>
          <a:p>
            <a:r>
              <a:rPr lang="en-US"/>
              <a:t>DSAN Capstone Project</a:t>
            </a:r>
            <a:endParaRPr lang="en-US" dirty="0"/>
          </a:p>
        </p:txBody>
      </p:sp>
      <p:sp>
        <p:nvSpPr>
          <p:cNvPr id="10" name="Slide Number Placeholder 9">
            <a:extLst>
              <a:ext uri="{FF2B5EF4-FFF2-40B4-BE49-F238E27FC236}">
                <a16:creationId xmlns:a16="http://schemas.microsoft.com/office/drawing/2014/main" id="{34951A00-595F-BEE5-DB3A-E591BCE41093}"/>
              </a:ext>
            </a:extLst>
          </p:cNvPr>
          <p:cNvSpPr>
            <a:spLocks noGrp="1"/>
          </p:cNvSpPr>
          <p:nvPr>
            <p:ph type="sldNum" sz="quarter" idx="31"/>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
        <p:nvSpPr>
          <p:cNvPr id="6" name="Date Placeholder 5">
            <a:extLst>
              <a:ext uri="{FF2B5EF4-FFF2-40B4-BE49-F238E27FC236}">
                <a16:creationId xmlns:a16="http://schemas.microsoft.com/office/drawing/2014/main" id="{84AF44A4-C428-A344-4C49-A4709C846105}"/>
              </a:ext>
            </a:extLst>
          </p:cNvPr>
          <p:cNvSpPr>
            <a:spLocks noGrp="1"/>
          </p:cNvSpPr>
          <p:nvPr>
            <p:ph type="dt" sz="half" idx="48"/>
          </p:nvPr>
        </p:nvSpPr>
        <p:spPr/>
        <p:txBody>
          <a:bodyPr/>
          <a:lstStyle/>
          <a:p>
            <a:r>
              <a:rPr lang="en-US"/>
              <a:t>FERRIS STATE UNIVERSITY</a:t>
            </a:r>
            <a:endParaRPr lang="en-US" dirty="0"/>
          </a:p>
        </p:txBody>
      </p:sp>
      <p:sp>
        <p:nvSpPr>
          <p:cNvPr id="7" name="Footer Placeholder 6">
            <a:extLst>
              <a:ext uri="{FF2B5EF4-FFF2-40B4-BE49-F238E27FC236}">
                <a16:creationId xmlns:a16="http://schemas.microsoft.com/office/drawing/2014/main" id="{B2FA5445-FAE7-2ADD-0649-FE7CA37C43BD}"/>
              </a:ext>
            </a:extLst>
          </p:cNvPr>
          <p:cNvSpPr>
            <a:spLocks noGrp="1"/>
          </p:cNvSpPr>
          <p:nvPr>
            <p:ph type="ftr" sz="quarter" idx="49"/>
          </p:nvPr>
        </p:nvSpPr>
        <p:spPr/>
        <p:txBody>
          <a:bodyPr/>
          <a:lstStyle/>
          <a:p>
            <a:r>
              <a:rPr lang="en-US"/>
              <a:t>DSAN Capstone Project</a:t>
            </a:r>
            <a:endParaRPr lang="en-US" dirty="0"/>
          </a:p>
        </p:txBody>
      </p:sp>
      <p:sp>
        <p:nvSpPr>
          <p:cNvPr id="8" name="Slide Number Placeholder 7">
            <a:extLst>
              <a:ext uri="{FF2B5EF4-FFF2-40B4-BE49-F238E27FC236}">
                <a16:creationId xmlns:a16="http://schemas.microsoft.com/office/drawing/2014/main" id="{19D6672B-87FE-6E2E-2341-0A5C5268F917}"/>
              </a:ext>
            </a:extLst>
          </p:cNvPr>
          <p:cNvSpPr>
            <a:spLocks noGrp="1"/>
          </p:cNvSpPr>
          <p:nvPr>
            <p:ph type="sldNum" sz="quarter" idx="50"/>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Date Placeholder 5">
            <a:extLst>
              <a:ext uri="{FF2B5EF4-FFF2-40B4-BE49-F238E27FC236}">
                <a16:creationId xmlns:a16="http://schemas.microsoft.com/office/drawing/2014/main" id="{075510E0-2408-5EB9-DE71-C34F17355546}"/>
              </a:ext>
            </a:extLst>
          </p:cNvPr>
          <p:cNvSpPr>
            <a:spLocks noGrp="1"/>
          </p:cNvSpPr>
          <p:nvPr>
            <p:ph type="dt" sz="half" idx="26"/>
          </p:nvPr>
        </p:nvSpPr>
        <p:spPr/>
        <p:txBody>
          <a:bodyPr/>
          <a:lstStyle/>
          <a:p>
            <a:r>
              <a:rPr lang="en-US"/>
              <a:t>FERRIS STATE UNIVERSITY</a:t>
            </a:r>
            <a:endParaRPr lang="en-US" dirty="0"/>
          </a:p>
        </p:txBody>
      </p:sp>
      <p:sp>
        <p:nvSpPr>
          <p:cNvPr id="7" name="Footer Placeholder 6">
            <a:extLst>
              <a:ext uri="{FF2B5EF4-FFF2-40B4-BE49-F238E27FC236}">
                <a16:creationId xmlns:a16="http://schemas.microsoft.com/office/drawing/2014/main" id="{11EC2921-3B27-38EC-42B8-5A36EE315283}"/>
              </a:ext>
            </a:extLst>
          </p:cNvPr>
          <p:cNvSpPr>
            <a:spLocks noGrp="1"/>
          </p:cNvSpPr>
          <p:nvPr>
            <p:ph type="ftr" sz="quarter" idx="27"/>
          </p:nvPr>
        </p:nvSpPr>
        <p:spPr/>
        <p:txBody>
          <a:bodyPr/>
          <a:lstStyle/>
          <a:p>
            <a:r>
              <a:rPr lang="en-US"/>
              <a:t>DSAN Capstone Project</a:t>
            </a:r>
            <a:endParaRPr lang="en-US" dirty="0"/>
          </a:p>
        </p:txBody>
      </p:sp>
      <p:sp>
        <p:nvSpPr>
          <p:cNvPr id="8" name="Slide Number Placeholder 7">
            <a:extLst>
              <a:ext uri="{FF2B5EF4-FFF2-40B4-BE49-F238E27FC236}">
                <a16:creationId xmlns:a16="http://schemas.microsoft.com/office/drawing/2014/main" id="{65704625-D4A5-E246-99A8-C70AC14552DC}"/>
              </a:ext>
            </a:extLst>
          </p:cNvPr>
          <p:cNvSpPr>
            <a:spLocks noGrp="1"/>
          </p:cNvSpPr>
          <p:nvPr>
            <p:ph type="sldNum" sz="quarter" idx="28"/>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
        <p:nvSpPr>
          <p:cNvPr id="2" name="Date Placeholder 1">
            <a:extLst>
              <a:ext uri="{FF2B5EF4-FFF2-40B4-BE49-F238E27FC236}">
                <a16:creationId xmlns:a16="http://schemas.microsoft.com/office/drawing/2014/main" id="{B360DAF0-CAC4-7FA7-9691-AA1AFB4721F2}"/>
              </a:ext>
            </a:extLst>
          </p:cNvPr>
          <p:cNvSpPr>
            <a:spLocks noGrp="1"/>
          </p:cNvSpPr>
          <p:nvPr>
            <p:ph type="dt" sz="half" idx="16"/>
          </p:nvPr>
        </p:nvSpPr>
        <p:spPr/>
        <p:txBody>
          <a:bodyPr/>
          <a:lstStyle/>
          <a:p>
            <a:r>
              <a:rPr lang="en-US"/>
              <a:t>FERRIS STATE UNIVERSITY</a:t>
            </a:r>
            <a:endParaRPr lang="en-US" dirty="0"/>
          </a:p>
        </p:txBody>
      </p:sp>
      <p:sp>
        <p:nvSpPr>
          <p:cNvPr id="7" name="Footer Placeholder 6">
            <a:extLst>
              <a:ext uri="{FF2B5EF4-FFF2-40B4-BE49-F238E27FC236}">
                <a16:creationId xmlns:a16="http://schemas.microsoft.com/office/drawing/2014/main" id="{F81E5746-BDBE-AEC3-6B06-C61643C4C61D}"/>
              </a:ext>
            </a:extLst>
          </p:cNvPr>
          <p:cNvSpPr>
            <a:spLocks noGrp="1"/>
          </p:cNvSpPr>
          <p:nvPr>
            <p:ph type="ftr" sz="quarter" idx="17"/>
          </p:nvPr>
        </p:nvSpPr>
        <p:spPr/>
        <p:txBody>
          <a:bodyPr/>
          <a:lstStyle/>
          <a:p>
            <a:r>
              <a:rPr lang="en-US"/>
              <a:t>DSAN Capstone Project</a:t>
            </a:r>
            <a:endParaRPr lang="en-US" dirty="0"/>
          </a:p>
        </p:txBody>
      </p:sp>
      <p:sp>
        <p:nvSpPr>
          <p:cNvPr id="9" name="Slide Number Placeholder 8">
            <a:extLst>
              <a:ext uri="{FF2B5EF4-FFF2-40B4-BE49-F238E27FC236}">
                <a16:creationId xmlns:a16="http://schemas.microsoft.com/office/drawing/2014/main" id="{6A3AA835-37D0-5F2A-8794-395193B8EC4E}"/>
              </a:ext>
            </a:extLst>
          </p:cNvPr>
          <p:cNvSpPr>
            <a:spLocks noGrp="1"/>
          </p:cNvSpPr>
          <p:nvPr>
            <p:ph type="sldNum" sz="quarter" idx="18"/>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
        <p:nvSpPr>
          <p:cNvPr id="7" name="Date Placeholder 6">
            <a:extLst>
              <a:ext uri="{FF2B5EF4-FFF2-40B4-BE49-F238E27FC236}">
                <a16:creationId xmlns:a16="http://schemas.microsoft.com/office/drawing/2014/main" id="{2BCDD9EB-296F-9451-B105-3470E276B096}"/>
              </a:ext>
            </a:extLst>
          </p:cNvPr>
          <p:cNvSpPr>
            <a:spLocks noGrp="1"/>
          </p:cNvSpPr>
          <p:nvPr>
            <p:ph type="dt" sz="half" idx="16"/>
          </p:nvPr>
        </p:nvSpPr>
        <p:spPr/>
        <p:txBody>
          <a:bodyPr/>
          <a:lstStyle/>
          <a:p>
            <a:r>
              <a:rPr lang="en-US"/>
              <a:t>FERRIS STATE UNIVERSITY</a:t>
            </a:r>
            <a:endParaRPr lang="en-US" dirty="0"/>
          </a:p>
        </p:txBody>
      </p:sp>
      <p:sp>
        <p:nvSpPr>
          <p:cNvPr id="9" name="Footer Placeholder 8">
            <a:extLst>
              <a:ext uri="{FF2B5EF4-FFF2-40B4-BE49-F238E27FC236}">
                <a16:creationId xmlns:a16="http://schemas.microsoft.com/office/drawing/2014/main" id="{2B459D04-92EB-9F78-77B0-E057D6700AEC}"/>
              </a:ext>
            </a:extLst>
          </p:cNvPr>
          <p:cNvSpPr>
            <a:spLocks noGrp="1"/>
          </p:cNvSpPr>
          <p:nvPr>
            <p:ph type="ftr" sz="quarter" idx="17"/>
          </p:nvPr>
        </p:nvSpPr>
        <p:spPr/>
        <p:txBody>
          <a:bodyPr/>
          <a:lstStyle/>
          <a:p>
            <a:r>
              <a:rPr lang="en-US"/>
              <a:t>DSAN Capstone Project</a:t>
            </a:r>
            <a:endParaRPr lang="en-US" dirty="0"/>
          </a:p>
        </p:txBody>
      </p:sp>
      <p:sp>
        <p:nvSpPr>
          <p:cNvPr id="10" name="Slide Number Placeholder 9">
            <a:extLst>
              <a:ext uri="{FF2B5EF4-FFF2-40B4-BE49-F238E27FC236}">
                <a16:creationId xmlns:a16="http://schemas.microsoft.com/office/drawing/2014/main" id="{52F031C0-7B4E-942E-A293-AC998FF1E179}"/>
              </a:ext>
            </a:extLst>
          </p:cNvPr>
          <p:cNvSpPr>
            <a:spLocks noGrp="1"/>
          </p:cNvSpPr>
          <p:nvPr>
            <p:ph type="sldNum" sz="quarter" idx="18"/>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FERRIS STATE UNIVERSITY</a:t>
            </a:r>
          </a:p>
        </p:txBody>
      </p:sp>
      <p:sp>
        <p:nvSpPr>
          <p:cNvPr id="6" name="Footer Placeholder 5"/>
          <p:cNvSpPr>
            <a:spLocks noGrp="1"/>
          </p:cNvSpPr>
          <p:nvPr>
            <p:ph type="ftr" sz="quarter" idx="11"/>
          </p:nvPr>
        </p:nvSpPr>
        <p:spPr/>
        <p:txBody>
          <a:bodyPr/>
          <a:lstStyle/>
          <a:p>
            <a:r>
              <a:rPr lang="en-US"/>
              <a:t>DSAN Capstone Project</a:t>
            </a:r>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FERRIS STATE UNIVERSITY</a:t>
            </a:r>
          </a:p>
        </p:txBody>
      </p:sp>
      <p:sp>
        <p:nvSpPr>
          <p:cNvPr id="8" name="Footer Placeholder 7"/>
          <p:cNvSpPr>
            <a:spLocks noGrp="1"/>
          </p:cNvSpPr>
          <p:nvPr>
            <p:ph type="ftr" sz="quarter" idx="11"/>
          </p:nvPr>
        </p:nvSpPr>
        <p:spPr/>
        <p:txBody>
          <a:bodyPr/>
          <a:lstStyle/>
          <a:p>
            <a:r>
              <a:rPr lang="en-US"/>
              <a:t>DSAN Capstone Project</a:t>
            </a:r>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a:latin typeface="Bierstadt" panose="020B0004020202020204" pitchFamily="34" charset="0"/>
              </a:rPr>
              <a:t>FERRIS STATE UNIVERSITY</a:t>
            </a:r>
            <a:endParaRPr lang="en-US" dirty="0">
              <a:latin typeface="Bierstadt" panose="020B0004020202020204" pitchFamily="34" charset="0"/>
            </a:endParaRP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a:latin typeface="Bierstadt" panose="020B0004020202020204" pitchFamily="34" charset="0"/>
              </a:rPr>
              <a:t>DSAN Capstone Project</a:t>
            </a:r>
            <a:endParaRPr lang="en-US" dirty="0">
              <a:latin typeface="Bierstadt" panose="020B0004020202020204" pitchFamily="34" charset="0"/>
            </a:endParaRP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FERRIS STATE UNIVERSITY</a:t>
            </a:r>
          </a:p>
        </p:txBody>
      </p:sp>
      <p:sp>
        <p:nvSpPr>
          <p:cNvPr id="3" name="Footer Placeholder 2"/>
          <p:cNvSpPr>
            <a:spLocks noGrp="1"/>
          </p:cNvSpPr>
          <p:nvPr>
            <p:ph type="ftr" sz="quarter" idx="11"/>
          </p:nvPr>
        </p:nvSpPr>
        <p:spPr/>
        <p:txBody>
          <a:bodyPr/>
          <a:lstStyle/>
          <a:p>
            <a:r>
              <a:rPr lang="en-US"/>
              <a:t>DSAN Capstone Project</a:t>
            </a:r>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FERRIS STATE UNIVERSITY</a:t>
            </a:r>
          </a:p>
        </p:txBody>
      </p:sp>
      <p:sp>
        <p:nvSpPr>
          <p:cNvPr id="6" name="Footer Placeholder 5"/>
          <p:cNvSpPr>
            <a:spLocks noGrp="1"/>
          </p:cNvSpPr>
          <p:nvPr>
            <p:ph type="ftr" sz="quarter" idx="11"/>
          </p:nvPr>
        </p:nvSpPr>
        <p:spPr/>
        <p:txBody>
          <a:bodyPr/>
          <a:lstStyle/>
          <a:p>
            <a:r>
              <a:rPr lang="en-US"/>
              <a:t>DSAN Capstone Project</a:t>
            </a:r>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
        <p:nvSpPr>
          <p:cNvPr id="4" name="Date Placeholder 3">
            <a:extLst>
              <a:ext uri="{FF2B5EF4-FFF2-40B4-BE49-F238E27FC236}">
                <a16:creationId xmlns:a16="http://schemas.microsoft.com/office/drawing/2014/main" id="{603FB3BE-4C2C-2B17-BAF2-8F78C61E099E}"/>
              </a:ext>
            </a:extLst>
          </p:cNvPr>
          <p:cNvSpPr>
            <a:spLocks noGrp="1"/>
          </p:cNvSpPr>
          <p:nvPr>
            <p:ph type="dt" sz="half" idx="26"/>
          </p:nvPr>
        </p:nvSpPr>
        <p:spPr/>
        <p:txBody>
          <a:bodyPr/>
          <a:lstStyle/>
          <a:p>
            <a:r>
              <a:rPr lang="en-US"/>
              <a:t>FERRIS STATE UNIVERSITY</a:t>
            </a:r>
            <a:endParaRPr lang="en-US" dirty="0"/>
          </a:p>
        </p:txBody>
      </p:sp>
      <p:sp>
        <p:nvSpPr>
          <p:cNvPr id="8" name="Footer Placeholder 7">
            <a:extLst>
              <a:ext uri="{FF2B5EF4-FFF2-40B4-BE49-F238E27FC236}">
                <a16:creationId xmlns:a16="http://schemas.microsoft.com/office/drawing/2014/main" id="{E531C8A2-719B-80EB-04D6-925A35E62FAD}"/>
              </a:ext>
            </a:extLst>
          </p:cNvPr>
          <p:cNvSpPr>
            <a:spLocks noGrp="1"/>
          </p:cNvSpPr>
          <p:nvPr>
            <p:ph type="ftr" sz="quarter" idx="27"/>
          </p:nvPr>
        </p:nvSpPr>
        <p:spPr/>
        <p:txBody>
          <a:bodyPr/>
          <a:lstStyle/>
          <a:p>
            <a:r>
              <a:rPr lang="en-US"/>
              <a:t>DSAN Capstone Project</a:t>
            </a:r>
            <a:endParaRPr lang="en-US" dirty="0"/>
          </a:p>
        </p:txBody>
      </p:sp>
      <p:sp>
        <p:nvSpPr>
          <p:cNvPr id="9" name="Slide Number Placeholder 8">
            <a:extLst>
              <a:ext uri="{FF2B5EF4-FFF2-40B4-BE49-F238E27FC236}">
                <a16:creationId xmlns:a16="http://schemas.microsoft.com/office/drawing/2014/main" id="{EB96AB04-A2FB-B1C1-F45F-7B19E53CEB32}"/>
              </a:ext>
            </a:extLst>
          </p:cNvPr>
          <p:cNvSpPr>
            <a:spLocks noGrp="1"/>
          </p:cNvSpPr>
          <p:nvPr>
            <p:ph type="sldNum" sz="quarter" idx="28"/>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FERRIS STATE UNIVERSITY</a:t>
            </a:r>
            <a:endParaRPr lang="en-US" dirty="0"/>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DSAN Capstone Project</a:t>
            </a:r>
            <a:endParaRPr lang="en-US" dirty="0"/>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quarto.org/docs/authoring/markdown-basics.html#text-formatting" TargetMode="External"/><Relationship Id="rId2" Type="http://schemas.openxmlformats.org/officeDocument/2006/relationships/hyperlink" Target="https://doi.org/10.13026/3bhc-9065"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fontScale="90000"/>
          </a:bodyPr>
          <a:lstStyle/>
          <a:p>
            <a:pPr marL="0" lvl="0" indent="0">
              <a:buNone/>
            </a:pPr>
            <a:r>
              <a:t>Analysis for Dataset ‘Infrared Thermography’</a:t>
            </a:r>
          </a:p>
        </p:txBody>
      </p:sp>
      <p:sp>
        <p:nvSpPr>
          <p:cNvPr id="3" name="Subtitle 2"/>
          <p:cNvSpPr>
            <a:spLocks noGrp="1"/>
          </p:cNvSpPr>
          <p:nvPr>
            <p:ph type="subTitle" idx="1"/>
          </p:nvPr>
        </p:nvSpPr>
        <p:spPr>
          <a:xfrm>
            <a:off x="2478024" y="3518154"/>
            <a:ext cx="6675120" cy="1419606"/>
          </a:xfrm>
        </p:spPr>
        <p:txBody>
          <a:bodyPr>
            <a:normAutofit/>
          </a:bodyPr>
          <a:lstStyle/>
          <a:p>
            <a:pPr marL="0" lvl="0" indent="0">
              <a:buNone/>
            </a:pPr>
            <a:r>
              <a:rPr dirty="0"/>
              <a:t>799 DSAN Capstone Project</a:t>
            </a:r>
            <a:br>
              <a:rPr dirty="0"/>
            </a:br>
            <a:r>
              <a:rPr dirty="0"/>
              <a:t>Zhen Li</a:t>
            </a:r>
            <a:endParaRPr lang="en-US" dirty="0"/>
          </a:p>
          <a:p>
            <a:pPr marL="0" lvl="0" indent="0">
              <a:buNone/>
            </a:pPr>
            <a:r>
              <a:rPr lang="en-US" dirty="0"/>
              <a:t>Ferris State University</a:t>
            </a:r>
          </a:p>
          <a:p>
            <a:pPr marL="0" lvl="0" indent="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Plot Categorical Data</a:t>
            </a:r>
          </a:p>
        </p:txBody>
      </p:sp>
      <p:pic>
        <p:nvPicPr>
          <p:cNvPr id="3" name="Picture 1" descr="799CapStone_HTML_files/figure-pptx/unnamed-chunk-4-1.png"/>
          <p:cNvPicPr>
            <a:picLocks noGrp="1" noChangeAspect="1"/>
          </p:cNvPicPr>
          <p:nvPr/>
        </p:nvPicPr>
        <p:blipFill>
          <a:blip r:embed="rId2"/>
          <a:stretch>
            <a:fillRect/>
          </a:stretch>
        </p:blipFill>
        <p:spPr bwMode="auto">
          <a:xfrm>
            <a:off x="1752600" y="1816100"/>
            <a:ext cx="8686800" cy="4343400"/>
          </a:xfrm>
          <a:prstGeom prst="rect">
            <a:avLst/>
          </a:prstGeom>
          <a:noFill/>
          <a:ln w="9525">
            <a:noFill/>
            <a:headEnd/>
            <a:tailEnd/>
          </a:ln>
        </p:spPr>
      </p:pic>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Process with Categorical Data to Numerical</a:t>
            </a:r>
          </a:p>
        </p:txBody>
      </p:sp>
      <p:sp>
        <p:nvSpPr>
          <p:cNvPr id="3" name="Content Placeholder 2"/>
          <p:cNvSpPr>
            <a:spLocks noGrp="1"/>
          </p:cNvSpPr>
          <p:nvPr>
            <p:ph idx="1"/>
          </p:nvPr>
        </p:nvSpPr>
        <p:spPr/>
        <p:txBody>
          <a:bodyPr>
            <a:normAutofit fontScale="85000" lnSpcReduction="10000"/>
          </a:bodyPr>
          <a:lstStyle/>
          <a:p>
            <a:pPr lvl="0" indent="0">
              <a:buNone/>
            </a:pPr>
            <a:r>
              <a:rPr dirty="0" err="1">
                <a:latin typeface="Courier"/>
              </a:rPr>
              <a:t>mydataframe</a:t>
            </a:r>
            <a:r>
              <a:rPr dirty="0">
                <a:latin typeface="Courier"/>
              </a:rPr>
              <a:t> &lt;- </a:t>
            </a:r>
            <a:r>
              <a:rPr dirty="0" err="1">
                <a:latin typeface="Courier"/>
              </a:rPr>
              <a:t>data_cleaned</a:t>
            </a:r>
            <a:r>
              <a:rPr dirty="0">
                <a:latin typeface="Courier"/>
              </a:rPr>
              <a:t> %&gt;% </a:t>
            </a:r>
            <a:br>
              <a:rPr dirty="0"/>
            </a:br>
            <a:r>
              <a:rPr dirty="0">
                <a:latin typeface="Courier"/>
              </a:rPr>
              <a:t>  mutate(</a:t>
            </a:r>
            <a:br>
              <a:rPr dirty="0"/>
            </a:br>
            <a:r>
              <a:rPr lang="en-US" dirty="0">
                <a:solidFill>
                  <a:schemeClr val="accent2"/>
                </a:solidFill>
                <a:latin typeface="Courier"/>
              </a:rPr>
              <a:t>    # Encoding categorical variables</a:t>
            </a:r>
            <a:br>
              <a:rPr lang="en-US" dirty="0">
                <a:solidFill>
                  <a:schemeClr val="accent2"/>
                </a:solidFill>
              </a:rPr>
            </a:br>
            <a:r>
              <a:rPr lang="en-US" dirty="0">
                <a:solidFill>
                  <a:schemeClr val="accent2"/>
                </a:solidFill>
                <a:latin typeface="Courier"/>
              </a:rPr>
              <a:t>    # </a:t>
            </a:r>
            <a:r>
              <a:rPr lang="en-US" dirty="0" err="1">
                <a:solidFill>
                  <a:schemeClr val="accent2"/>
                </a:solidFill>
                <a:latin typeface="Courier"/>
              </a:rPr>
              <a:t>Gender_Female</a:t>
            </a:r>
            <a:r>
              <a:rPr lang="en-US" dirty="0">
                <a:solidFill>
                  <a:schemeClr val="accent2"/>
                </a:solidFill>
                <a:latin typeface="Courier"/>
              </a:rPr>
              <a:t> as base line</a:t>
            </a:r>
            <a:br>
              <a:rPr lang="en-US" dirty="0"/>
            </a:br>
            <a:r>
              <a:rPr dirty="0">
                <a:latin typeface="Courier"/>
              </a:rPr>
              <a:t>    </a:t>
            </a:r>
            <a:r>
              <a:rPr dirty="0" err="1">
                <a:latin typeface="Courier"/>
              </a:rPr>
              <a:t>Gender_M</a:t>
            </a:r>
            <a:r>
              <a:rPr dirty="0">
                <a:latin typeface="Courier"/>
              </a:rPr>
              <a:t> = </a:t>
            </a:r>
            <a:r>
              <a:rPr dirty="0" err="1">
                <a:latin typeface="Courier"/>
              </a:rPr>
              <a:t>ifelse</a:t>
            </a:r>
            <a:r>
              <a:rPr dirty="0">
                <a:latin typeface="Courier"/>
              </a:rPr>
              <a:t>(Gender == "Male", 1, 0),)</a:t>
            </a:r>
            <a:br>
              <a:rPr dirty="0"/>
            </a:br>
            <a:r>
              <a:rPr dirty="0">
                <a:latin typeface="Courier"/>
              </a:rPr>
              <a:t>    </a:t>
            </a:r>
            <a:br>
              <a:rPr dirty="0"/>
            </a:br>
            <a:r>
              <a:rPr dirty="0">
                <a:solidFill>
                  <a:schemeClr val="accent2"/>
                </a:solidFill>
                <a:latin typeface="Courier"/>
              </a:rPr>
              <a:t># Removing columns: 'Gender', 'Age', and 'Ethnicity'</a:t>
            </a:r>
            <a:br>
              <a:rPr dirty="0">
                <a:solidFill>
                  <a:schemeClr val="accent2"/>
                </a:solidFill>
              </a:rPr>
            </a:br>
            <a:r>
              <a:rPr dirty="0" err="1">
                <a:latin typeface="Courier"/>
              </a:rPr>
              <a:t>mydataframe</a:t>
            </a:r>
            <a:r>
              <a:rPr dirty="0">
                <a:latin typeface="Courier"/>
              </a:rPr>
              <a:t> &lt;- </a:t>
            </a:r>
            <a:r>
              <a:rPr dirty="0" err="1">
                <a:latin typeface="Courier"/>
              </a:rPr>
              <a:t>mydataframe</a:t>
            </a:r>
            <a:r>
              <a:rPr dirty="0">
                <a:latin typeface="Courier"/>
              </a:rPr>
              <a:t>[, !(names(</a:t>
            </a:r>
            <a:r>
              <a:rPr dirty="0" err="1">
                <a:latin typeface="Courier"/>
              </a:rPr>
              <a:t>mydataframe</a:t>
            </a:r>
            <a:r>
              <a:rPr dirty="0">
                <a:latin typeface="Courier"/>
              </a:rPr>
              <a:t>) %in% c("Gender", "Age", "Ethnicity"))]  </a:t>
            </a:r>
            <a:br>
              <a:rPr dirty="0"/>
            </a:br>
            <a:br>
              <a:rPr dirty="0"/>
            </a:br>
            <a:r>
              <a:rPr dirty="0">
                <a:solidFill>
                  <a:schemeClr val="accent2"/>
                </a:solidFill>
                <a:latin typeface="Courier"/>
              </a:rPr>
              <a:t># Ensure all variables are numerical</a:t>
            </a:r>
            <a:br>
              <a:rPr dirty="0"/>
            </a:br>
            <a:r>
              <a:rPr dirty="0" err="1">
                <a:latin typeface="Courier"/>
              </a:rPr>
              <a:t>mydataframe</a:t>
            </a:r>
            <a:r>
              <a:rPr dirty="0">
                <a:latin typeface="Courier"/>
              </a:rPr>
              <a:t> &lt;- </a:t>
            </a:r>
            <a:r>
              <a:rPr dirty="0" err="1">
                <a:latin typeface="Courier"/>
              </a:rPr>
              <a:t>mydataframe</a:t>
            </a:r>
            <a:r>
              <a:rPr dirty="0">
                <a:latin typeface="Courier"/>
              </a:rPr>
              <a:t> %&gt;% </a:t>
            </a:r>
            <a:br>
              <a:rPr dirty="0"/>
            </a:br>
            <a:r>
              <a:rPr dirty="0">
                <a:latin typeface="Courier"/>
              </a:rPr>
              <a:t>  </a:t>
            </a:r>
            <a:r>
              <a:rPr dirty="0" err="1">
                <a:latin typeface="Courier"/>
              </a:rPr>
              <a:t>mutate_if</a:t>
            </a:r>
            <a:r>
              <a:rPr dirty="0">
                <a:latin typeface="Courier"/>
              </a:rPr>
              <a:t>(~ all(!is.na(</a:t>
            </a:r>
            <a:r>
              <a:rPr dirty="0" err="1">
                <a:latin typeface="Courier"/>
              </a:rPr>
              <a:t>as.numeric</a:t>
            </a:r>
            <a:r>
              <a:rPr dirty="0">
                <a:latin typeface="Courier"/>
              </a:rPr>
              <a:t>(</a:t>
            </a:r>
            <a:r>
              <a:rPr dirty="0" err="1">
                <a:latin typeface="Courier"/>
              </a:rPr>
              <a:t>as.character</a:t>
            </a:r>
            <a:r>
              <a:rPr dirty="0">
                <a:latin typeface="Courier"/>
              </a:rPr>
              <a:t>(.)))), </a:t>
            </a:r>
            <a:r>
              <a:rPr dirty="0" err="1">
                <a:latin typeface="Courier"/>
              </a:rPr>
              <a:t>as.numeric</a:t>
            </a:r>
            <a:r>
              <a:rPr dirty="0">
                <a:latin typeface="Courier"/>
              </a:rPr>
              <a:t>)</a:t>
            </a:r>
          </a:p>
        </p:txBody>
      </p:sp>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Self Defined Descriptive statistics</a:t>
            </a:r>
          </a:p>
        </p:txBody>
      </p:sp>
      <p:sp>
        <p:nvSpPr>
          <p:cNvPr id="3" name="Content Placeholder 2"/>
          <p:cNvSpPr>
            <a:spLocks noGrp="1"/>
          </p:cNvSpPr>
          <p:nvPr>
            <p:ph idx="1"/>
          </p:nvPr>
        </p:nvSpPr>
        <p:spPr/>
        <p:txBody>
          <a:bodyPr>
            <a:normAutofit/>
          </a:bodyPr>
          <a:lstStyle/>
          <a:p>
            <a:pPr marL="0" lvl="0" indent="0">
              <a:buNone/>
            </a:pPr>
            <a:r>
              <a:rPr lang="en-US" sz="1600" dirty="0">
                <a:latin typeface="Courier"/>
              </a:rPr>
              <a:t>	   </a:t>
            </a:r>
            <a:r>
              <a:rPr sz="1600" dirty="0">
                <a:latin typeface="Courier"/>
              </a:rPr>
              <a:t>T_offset1    Max1R13_1    Max1L13_1  aveAllR13_1   aveAllL13_1
n        </a:t>
            </a:r>
            <a:r>
              <a:rPr lang="en-US" sz="1600" dirty="0">
                <a:latin typeface="Courier"/>
              </a:rPr>
              <a:t>   </a:t>
            </a:r>
            <a:r>
              <a:rPr sz="1600" dirty="0">
                <a:latin typeface="Courier"/>
              </a:rPr>
              <a:t>1001 </a:t>
            </a:r>
            <a:r>
              <a:rPr lang="en-US" sz="1600" dirty="0">
                <a:latin typeface="Courier"/>
              </a:rPr>
              <a:t>       </a:t>
            </a:r>
            <a:r>
              <a:rPr sz="1600" dirty="0">
                <a:latin typeface="Courier"/>
              </a:rPr>
              <a:t>1001 </a:t>
            </a:r>
            <a:r>
              <a:rPr lang="en-US" sz="1600" dirty="0">
                <a:latin typeface="Courier"/>
              </a:rPr>
              <a:t>        </a:t>
            </a:r>
            <a:r>
              <a:rPr sz="1600" dirty="0">
                <a:latin typeface="Courier"/>
              </a:rPr>
              <a:t>1001 </a:t>
            </a:r>
            <a:r>
              <a:rPr lang="en-US" sz="1600" dirty="0">
                <a:latin typeface="Courier"/>
              </a:rPr>
              <a:t>      </a:t>
            </a:r>
            <a:r>
              <a:rPr sz="1600" dirty="0">
                <a:latin typeface="Courier"/>
              </a:rPr>
              <a:t>1001 </a:t>
            </a:r>
            <a:r>
              <a:rPr lang="en-US" sz="1600" dirty="0">
                <a:latin typeface="Courier"/>
              </a:rPr>
              <a:t>        </a:t>
            </a:r>
            <a:r>
              <a:rPr sz="1600" dirty="0">
                <a:latin typeface="Courier"/>
              </a:rPr>
              <a:t>1001
mean        0.9603896   35.5275325   35.5399401   34.7882517   34.90594406
</a:t>
            </a:r>
            <a:r>
              <a:rPr sz="1600" dirty="0" err="1">
                <a:latin typeface="Courier"/>
              </a:rPr>
              <a:t>stdev</a:t>
            </a:r>
            <a:r>
              <a:rPr sz="1600" dirty="0">
                <a:latin typeface="Courier"/>
              </a:rPr>
              <a:t>       0.4185555    0.6103086    0.5870455    0.8010727    0.71848071
skew        0.6325190    0.7788724    0.6380632   -0.2935453   -0.04830282
kurtosis    4.5039029    2.4011231    2.0659957    2.3833188    1.64233439</a:t>
            </a:r>
            <a:r>
              <a:rPr dirty="0">
                <a:latin typeface="Courier"/>
              </a:rPr>
              <a:t>
</a:t>
            </a:r>
            <a:r>
              <a:rPr lang="en-US" dirty="0">
                <a:latin typeface="Courier"/>
              </a:rPr>
              <a:t>……</a:t>
            </a:r>
            <a:endParaRPr dirty="0">
              <a:latin typeface="Courier"/>
            </a:endParaRPr>
          </a:p>
        </p:txBody>
      </p:sp>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Plot Numerical Data</a:t>
            </a:r>
          </a:p>
        </p:txBody>
      </p:sp>
      <p:pic>
        <p:nvPicPr>
          <p:cNvPr id="3" name="Picture 1" descr="799CapStone_HTML_files/figure-pptx/unnamed-chunk-8-1.png"/>
          <p:cNvPicPr>
            <a:picLocks noGrp="1" noChangeAspect="1"/>
          </p:cNvPicPr>
          <p:nvPr/>
        </p:nvPicPr>
        <p:blipFill>
          <a:blip r:embed="rId2"/>
          <a:stretch>
            <a:fillRect/>
          </a:stretch>
        </p:blipFill>
        <p:spPr bwMode="auto">
          <a:xfrm>
            <a:off x="1752600" y="1816100"/>
            <a:ext cx="8686800" cy="4343400"/>
          </a:xfrm>
          <a:prstGeom prst="rect">
            <a:avLst/>
          </a:prstGeom>
          <a:noFill/>
          <a:ln w="9525">
            <a:noFill/>
            <a:headEnd/>
            <a:tailEnd/>
          </a:ln>
        </p:spPr>
      </p:pic>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Dealing the Outlier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lvl="0" indent="0">
                  <a:buNone/>
                </a:pPr>
                <a:r>
                  <a:t>Interquartile Range (IQR)</a:t>
                </a:r>
              </a:p>
              <a:p>
                <a:pPr marL="0" lvl="0" indent="0">
                  <a:buNone/>
                </a:pPr>
                <a14:m>
                  <m:oMathPara xmlns:m="http://schemas.openxmlformats.org/officeDocument/2006/math">
                    <m:oMathParaPr>
                      <m:jc m:val="center"/>
                    </m:oMathParaPr>
                    <m:oMath xmlns:m="http://schemas.openxmlformats.org/officeDocument/2006/math">
                      <m:r>
                        <m:rPr>
                          <m:nor/>
                        </m:rPr>
                        <a:rPr/>
                        <m:t>IQR</m:t>
                      </m:r>
                      <m:r>
                        <a:rPr>
                          <a:latin typeface="Cambria Math" panose="02040503050406030204" pitchFamily="18" charset="0"/>
                        </a:rPr>
                        <m:t>=</m:t>
                      </m:r>
                      <m:r>
                        <a:rPr>
                          <a:latin typeface="Cambria Math" panose="02040503050406030204" pitchFamily="18" charset="0"/>
                        </a:rPr>
                        <m:t>𝑄</m:t>
                      </m:r>
                      <m:r>
                        <a:rPr>
                          <a:latin typeface="Cambria Math" panose="02040503050406030204" pitchFamily="18" charset="0"/>
                        </a:rPr>
                        <m:t>3−</m:t>
                      </m:r>
                      <m:r>
                        <a:rPr>
                          <a:latin typeface="Cambria Math" panose="02040503050406030204" pitchFamily="18" charset="0"/>
                        </a:rPr>
                        <m:t>𝑄</m:t>
                      </m:r>
                      <m:r>
                        <a:rPr>
                          <a:latin typeface="Cambria Math" panose="02040503050406030204" pitchFamily="18" charset="0"/>
                        </a:rPr>
                        <m:t>1</m:t>
                      </m:r>
                    </m:oMath>
                  </m:oMathPara>
                </a14:m>
                <a:endParaRPr/>
              </a:p>
              <a:p>
                <a:pPr marL="0" lvl="0" indent="0">
                  <a:buNone/>
                </a:pPr>
                <a:r>
                  <a:t>Lower Bound</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𝑙𝑜𝑤𝑒</m:t>
                      </m:r>
                      <m:sSub>
                        <m:sSubPr>
                          <m:ctrlPr>
                            <a:rPr i="1">
                              <a:latin typeface="Cambria Math" panose="02040503050406030204" pitchFamily="18" charset="0"/>
                            </a:rPr>
                          </m:ctrlPr>
                        </m:sSubPr>
                        <m:e>
                          <m:r>
                            <a:rPr>
                              <a:latin typeface="Cambria Math" panose="02040503050406030204" pitchFamily="18" charset="0"/>
                            </a:rPr>
                            <m:t>𝑟</m:t>
                          </m:r>
                        </m:e>
                        <m:sub>
                          <m:r>
                            <a:rPr>
                              <a:latin typeface="Cambria Math" panose="02040503050406030204" pitchFamily="18" charset="0"/>
                            </a:rPr>
                            <m:t>−</m:t>
                          </m:r>
                        </m:sub>
                      </m:sSub>
                      <m:r>
                        <a:rPr>
                          <a:latin typeface="Cambria Math" panose="02040503050406030204" pitchFamily="18" charset="0"/>
                        </a:rPr>
                        <m:t>𝑏𝑜𝑢𝑛𝑑</m:t>
                      </m:r>
                      <m:r>
                        <a:rPr>
                          <a:latin typeface="Cambria Math" panose="02040503050406030204" pitchFamily="18" charset="0"/>
                        </a:rPr>
                        <m:t>=</m:t>
                      </m:r>
                      <m:r>
                        <a:rPr>
                          <a:latin typeface="Cambria Math" panose="02040503050406030204" pitchFamily="18" charset="0"/>
                        </a:rPr>
                        <m:t>𝑄</m:t>
                      </m:r>
                      <m:r>
                        <a:rPr>
                          <a:latin typeface="Cambria Math" panose="02040503050406030204" pitchFamily="18" charset="0"/>
                        </a:rPr>
                        <m:t>1−1.5×</m:t>
                      </m:r>
                      <m:r>
                        <a:rPr>
                          <a:latin typeface="Cambria Math" panose="02040503050406030204" pitchFamily="18" charset="0"/>
                        </a:rPr>
                        <m:t>𝐼𝑄𝑅</m:t>
                      </m:r>
                    </m:oMath>
                  </m:oMathPara>
                </a14:m>
                <a:endParaRPr/>
              </a:p>
              <a:p>
                <a:pPr marL="0" lvl="0" indent="0">
                  <a:buNone/>
                </a:pPr>
                <a:r>
                  <a:t>Upper Bound</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𝑢𝑝𝑝𝑒</m:t>
                      </m:r>
                      <m:sSub>
                        <m:sSubPr>
                          <m:ctrlPr>
                            <a:rPr i="1">
                              <a:latin typeface="Cambria Math" panose="02040503050406030204" pitchFamily="18" charset="0"/>
                            </a:rPr>
                          </m:ctrlPr>
                        </m:sSubPr>
                        <m:e>
                          <m:r>
                            <a:rPr>
                              <a:latin typeface="Cambria Math" panose="02040503050406030204" pitchFamily="18" charset="0"/>
                            </a:rPr>
                            <m:t>𝑟</m:t>
                          </m:r>
                        </m:e>
                        <m:sub>
                          <m:r>
                            <a:rPr>
                              <a:latin typeface="Cambria Math" panose="02040503050406030204" pitchFamily="18" charset="0"/>
                            </a:rPr>
                            <m:t>−</m:t>
                          </m:r>
                        </m:sub>
                      </m:sSub>
                      <m:r>
                        <a:rPr>
                          <a:latin typeface="Cambria Math" panose="02040503050406030204" pitchFamily="18" charset="0"/>
                        </a:rPr>
                        <m:t>𝑏𝑜𝑢𝑛𝑑</m:t>
                      </m:r>
                      <m:r>
                        <a:rPr>
                          <a:latin typeface="Cambria Math" panose="02040503050406030204" pitchFamily="18" charset="0"/>
                        </a:rPr>
                        <m:t>=</m:t>
                      </m:r>
                      <m:r>
                        <a:rPr>
                          <a:latin typeface="Cambria Math" panose="02040503050406030204" pitchFamily="18" charset="0"/>
                        </a:rPr>
                        <m:t>𝑄</m:t>
                      </m:r>
                      <m:r>
                        <a:rPr>
                          <a:latin typeface="Cambria Math" panose="02040503050406030204" pitchFamily="18" charset="0"/>
                        </a:rPr>
                        <m:t>3+1.5×</m:t>
                      </m:r>
                      <m:r>
                        <a:rPr>
                          <a:latin typeface="Cambria Math" panose="02040503050406030204" pitchFamily="18" charset="0"/>
                        </a:rPr>
                        <m:t>𝐼𝑄𝑅</m:t>
                      </m:r>
                    </m:oMath>
                  </m:oMathPara>
                </a14:m>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Plot Numerical Data w/o Outliers</a:t>
            </a:r>
          </a:p>
        </p:txBody>
      </p:sp>
      <p:pic>
        <p:nvPicPr>
          <p:cNvPr id="3" name="Picture 1" descr="799CapStone_HTML_files/figure-pptx/unnamed-chunk-12-1.png"/>
          <p:cNvPicPr>
            <a:picLocks noGrp="1" noChangeAspect="1"/>
          </p:cNvPicPr>
          <p:nvPr/>
        </p:nvPicPr>
        <p:blipFill>
          <a:blip r:embed="rId2"/>
          <a:stretch>
            <a:fillRect/>
          </a:stretch>
        </p:blipFill>
        <p:spPr bwMode="auto">
          <a:xfrm>
            <a:off x="1752600" y="1816100"/>
            <a:ext cx="8686800" cy="4343400"/>
          </a:xfrm>
          <a:prstGeom prst="rect">
            <a:avLst/>
          </a:prstGeom>
          <a:noFill/>
          <a:ln w="9525">
            <a:noFill/>
            <a:headEnd/>
            <a:tailEnd/>
          </a:ln>
        </p:spPr>
      </p:pic>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Correlation Matrix Heatmap</a:t>
            </a:r>
          </a:p>
        </p:txBody>
      </p:sp>
      <p:pic>
        <p:nvPicPr>
          <p:cNvPr id="3" name="Picture 1" descr="799CapStone_HTML_files/figure-pptx/unnamed-chunk-14-1.png"/>
          <p:cNvPicPr>
            <a:picLocks noGrp="1" noChangeAspect="1"/>
          </p:cNvPicPr>
          <p:nvPr/>
        </p:nvPicPr>
        <p:blipFill>
          <a:blip r:embed="rId2"/>
          <a:stretch>
            <a:fillRect/>
          </a:stretch>
        </p:blipFill>
        <p:spPr bwMode="auto">
          <a:xfrm>
            <a:off x="1752600" y="1816100"/>
            <a:ext cx="8686800" cy="4343400"/>
          </a:xfrm>
          <a:prstGeom prst="rect">
            <a:avLst/>
          </a:prstGeom>
          <a:noFill/>
          <a:ln w="9525">
            <a:noFill/>
            <a:headEnd/>
            <a:tailEnd/>
          </a:ln>
        </p:spPr>
      </p:pic>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Oral Temperature VS. Dependent Variables</a:t>
            </a:r>
          </a:p>
        </p:txBody>
      </p:sp>
      <p:pic>
        <p:nvPicPr>
          <p:cNvPr id="3" name="Picture 1" descr="799CapStone_HTML_files/figure-pptx/unnamed-chunk-16-1.png"/>
          <p:cNvPicPr>
            <a:picLocks noGrp="1" noChangeAspect="1"/>
          </p:cNvPicPr>
          <p:nvPr/>
        </p:nvPicPr>
        <p:blipFill>
          <a:blip r:embed="rId2"/>
          <a:stretch>
            <a:fillRect/>
          </a:stretch>
        </p:blipFill>
        <p:spPr bwMode="auto">
          <a:xfrm>
            <a:off x="1752600" y="1816100"/>
            <a:ext cx="8686800" cy="4343400"/>
          </a:xfrm>
          <a:prstGeom prst="rect">
            <a:avLst/>
          </a:prstGeom>
          <a:noFill/>
          <a:ln w="9525">
            <a:noFill/>
            <a:headEnd/>
            <a:tailEnd/>
          </a:ln>
        </p:spPr>
      </p:pic>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Standardization of Data</a:t>
            </a:r>
          </a:p>
        </p:txBody>
      </p:sp>
      <p:pic>
        <p:nvPicPr>
          <p:cNvPr id="8" name="Content Placeholder 7">
            <a:extLst>
              <a:ext uri="{FF2B5EF4-FFF2-40B4-BE49-F238E27FC236}">
                <a16:creationId xmlns:a16="http://schemas.microsoft.com/office/drawing/2014/main" id="{5FDB3F7A-099A-4CB3-E027-FC50946BA878}"/>
              </a:ext>
            </a:extLst>
          </p:cNvPr>
          <p:cNvPicPr>
            <a:picLocks noGrp="1" noChangeAspect="1"/>
          </p:cNvPicPr>
          <p:nvPr>
            <p:ph idx="1"/>
          </p:nvPr>
        </p:nvPicPr>
        <p:blipFill>
          <a:blip r:embed="rId2"/>
          <a:stretch>
            <a:fillRect/>
          </a:stretch>
        </p:blipFill>
        <p:spPr>
          <a:xfrm>
            <a:off x="2109484" y="2386584"/>
            <a:ext cx="6702635" cy="2084831"/>
          </a:xfrm>
        </p:spPr>
      </p:pic>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Split Data for Training and Testing by the Ration 80:20</a:t>
            </a:r>
          </a:p>
        </p:txBody>
      </p:sp>
      <p:sp>
        <p:nvSpPr>
          <p:cNvPr id="3" name="Content Placeholder 2"/>
          <p:cNvSpPr>
            <a:spLocks noGrp="1"/>
          </p:cNvSpPr>
          <p:nvPr>
            <p:ph idx="1"/>
          </p:nvPr>
        </p:nvSpPr>
        <p:spPr/>
        <p:txBody>
          <a:bodyPr/>
          <a:lstStyle/>
          <a:p>
            <a:pPr lvl="0" indent="0">
              <a:buNone/>
            </a:pPr>
            <a:r>
              <a:rPr dirty="0" err="1">
                <a:latin typeface="Courier"/>
              </a:rPr>
              <a:t>set.seed</a:t>
            </a:r>
            <a:r>
              <a:rPr dirty="0">
                <a:latin typeface="Courier"/>
              </a:rPr>
              <a:t>(42)</a:t>
            </a:r>
            <a:br>
              <a:rPr dirty="0"/>
            </a:br>
            <a:r>
              <a:rPr dirty="0">
                <a:latin typeface="Courier"/>
              </a:rPr>
              <a:t>split &lt;- </a:t>
            </a:r>
            <a:r>
              <a:rPr dirty="0" err="1">
                <a:latin typeface="Courier"/>
              </a:rPr>
              <a:t>sample.split</a:t>
            </a:r>
            <a:r>
              <a:rPr dirty="0">
                <a:latin typeface="Courier"/>
              </a:rPr>
              <a:t>(mydataframe$T_OR_Max1, </a:t>
            </a:r>
            <a:r>
              <a:rPr dirty="0" err="1">
                <a:latin typeface="Courier"/>
              </a:rPr>
              <a:t>SplitRatio</a:t>
            </a:r>
            <a:r>
              <a:rPr dirty="0">
                <a:latin typeface="Courier"/>
              </a:rPr>
              <a:t> = 0.8)</a:t>
            </a:r>
            <a:br>
              <a:rPr dirty="0"/>
            </a:br>
            <a:r>
              <a:rPr dirty="0" err="1">
                <a:latin typeface="Courier"/>
              </a:rPr>
              <a:t>train_data</a:t>
            </a:r>
            <a:r>
              <a:rPr dirty="0">
                <a:latin typeface="Courier"/>
              </a:rPr>
              <a:t> &lt;- subset(</a:t>
            </a:r>
            <a:r>
              <a:rPr dirty="0" err="1">
                <a:latin typeface="Courier"/>
              </a:rPr>
              <a:t>mydataframe</a:t>
            </a:r>
            <a:r>
              <a:rPr dirty="0">
                <a:latin typeface="Courier"/>
              </a:rPr>
              <a:t>, split == TRUE)</a:t>
            </a:r>
            <a:br>
              <a:rPr dirty="0"/>
            </a:br>
            <a:r>
              <a:rPr dirty="0" err="1">
                <a:latin typeface="Courier"/>
              </a:rPr>
              <a:t>test_data</a:t>
            </a:r>
            <a:r>
              <a:rPr dirty="0">
                <a:latin typeface="Courier"/>
              </a:rPr>
              <a:t> &lt;- subset(</a:t>
            </a:r>
            <a:r>
              <a:rPr dirty="0" err="1">
                <a:latin typeface="Courier"/>
              </a:rPr>
              <a:t>mydataframe</a:t>
            </a:r>
            <a:r>
              <a:rPr dirty="0">
                <a:latin typeface="Courier"/>
              </a:rPr>
              <a:t>, split == FALSE)</a:t>
            </a:r>
          </a:p>
        </p:txBody>
      </p:sp>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screen&#10;&#10;Description automatically generated">
            <a:extLst>
              <a:ext uri="{FF2B5EF4-FFF2-40B4-BE49-F238E27FC236}">
                <a16:creationId xmlns:a16="http://schemas.microsoft.com/office/drawing/2014/main" id="{2E097AEB-7889-1A76-1100-F459B3812463}"/>
              </a:ext>
            </a:extLst>
          </p:cNvPr>
          <p:cNvPicPr>
            <a:picLocks noChangeAspect="1"/>
          </p:cNvPicPr>
          <p:nvPr/>
        </p:nvPicPr>
        <p:blipFill>
          <a:blip r:embed="rId2"/>
          <a:srcRect l="8915" r="5717" b="-4"/>
          <a:stretch/>
        </p:blipFill>
        <p:spPr>
          <a:xfrm>
            <a:off x="2209800" y="1563855"/>
            <a:ext cx="6450395" cy="4387765"/>
          </a:xfrm>
          <a:prstGeom prst="rect">
            <a:avLst/>
          </a:prstGeom>
          <a:noFill/>
        </p:spPr>
      </p:pic>
      <p:sp>
        <p:nvSpPr>
          <p:cNvPr id="4" name="Date Placeholder 3"/>
          <p:cNvSpPr>
            <a:spLocks noGrp="1"/>
          </p:cNvSpPr>
          <p:nvPr>
            <p:ph type="dt" sz="half" idx="10"/>
          </p:nvPr>
        </p:nvSpPr>
        <p:spPr>
          <a:xfrm>
            <a:off x="838200" y="6356350"/>
            <a:ext cx="2743200" cy="365125"/>
          </a:xfrm>
        </p:spPr>
        <p:txBody>
          <a:bodyPr anchor="ctr">
            <a:normAutofit/>
          </a:bodyPr>
          <a:lstStyle/>
          <a:p>
            <a:pPr>
              <a:spcAft>
                <a:spcPts val="600"/>
              </a:spcAft>
            </a:pPr>
            <a:r>
              <a:rPr lang="en-US"/>
              <a:t>FERRIS STATE UNIVERSITY</a:t>
            </a:r>
          </a:p>
        </p:txBody>
      </p:sp>
      <p:sp>
        <p:nvSpPr>
          <p:cNvPr id="5" name="Footer Placeholder 4"/>
          <p:cNvSpPr>
            <a:spLocks noGrp="1"/>
          </p:cNvSpPr>
          <p:nvPr>
            <p:ph type="ftr" sz="quarter" idx="11"/>
          </p:nvPr>
        </p:nvSpPr>
        <p:spPr>
          <a:xfrm>
            <a:off x="4038600" y="6356350"/>
            <a:ext cx="4114800" cy="365125"/>
          </a:xfrm>
        </p:spPr>
        <p:txBody>
          <a:bodyPr anchor="ctr">
            <a:normAutofit/>
          </a:bodyPr>
          <a:lstStyle/>
          <a:p>
            <a:pPr>
              <a:spcAft>
                <a:spcPts val="600"/>
              </a:spcAft>
            </a:pPr>
            <a:r>
              <a:rPr lang="en-US"/>
              <a:t>DSAN Capstone Project</a:t>
            </a:r>
          </a:p>
        </p:txBody>
      </p:sp>
      <p:sp>
        <p:nvSpPr>
          <p:cNvPr id="6" name="Slide Number Placeholder 5"/>
          <p:cNvSpPr>
            <a:spLocks noGrp="1"/>
          </p:cNvSpPr>
          <p:nvPr>
            <p:ph type="sldNum" sz="quarter" idx="12"/>
          </p:nvPr>
        </p:nvSpPr>
        <p:spPr>
          <a:xfrm>
            <a:off x="8610600" y="6356350"/>
            <a:ext cx="2743200" cy="365125"/>
          </a:xfrm>
        </p:spPr>
        <p:txBody>
          <a:bodyPr anchor="ctr">
            <a:normAutofit/>
          </a:bodyPr>
          <a:lstStyle/>
          <a:p>
            <a:pPr>
              <a:spcAft>
                <a:spcPts val="600"/>
              </a:spcAft>
            </a:pPr>
            <a:fld id="{C5EF2332-01BF-834F-8236-50238282D533}" type="slidenum">
              <a:rPr lang="en-US" smtClean="0"/>
              <a:pPr>
                <a:spcAft>
                  <a:spcPts val="600"/>
                </a:spcAft>
              </a:pPr>
              <a:t>2</a:t>
            </a:fld>
            <a:endParaRPr lang="en-US"/>
          </a:p>
        </p:txBody>
      </p:sp>
      <p:sp>
        <p:nvSpPr>
          <p:cNvPr id="2" name="Title 1"/>
          <p:cNvSpPr>
            <a:spLocks noGrp="1"/>
          </p:cNvSpPr>
          <p:nvPr>
            <p:ph type="title"/>
          </p:nvPr>
        </p:nvSpPr>
        <p:spPr/>
        <p:txBody>
          <a:bodyPr/>
          <a:lstStyle/>
          <a:p>
            <a:pPr marL="0" lvl="0" indent="0">
              <a:buNone/>
            </a:pPr>
            <a:r>
              <a:rPr dirty="0"/>
              <a:t>Background</a:t>
            </a:r>
          </a:p>
        </p:txBody>
      </p:sp>
      <p:sp>
        <p:nvSpPr>
          <p:cNvPr id="11" name="Content Placeholder 2">
            <a:extLst>
              <a:ext uri="{FF2B5EF4-FFF2-40B4-BE49-F238E27FC236}">
                <a16:creationId xmlns:a16="http://schemas.microsoft.com/office/drawing/2014/main" id="{FD951E4B-C508-F60B-2EA8-F92482C85406}"/>
              </a:ext>
            </a:extLst>
          </p:cNvPr>
          <p:cNvSpPr>
            <a:spLocks noGrp="1"/>
          </p:cNvSpPr>
          <p:nvPr>
            <p:ph idx="1"/>
          </p:nvPr>
        </p:nvSpPr>
        <p:spPr>
          <a:xfrm>
            <a:off x="838200" y="1847850"/>
            <a:ext cx="10515600" cy="4351338"/>
          </a:xfrm>
        </p:spPr>
        <p:txBody>
          <a:bodyPr/>
          <a:lstStyle/>
          <a:p>
            <a:pPr marL="0" lvl="0" indent="0">
              <a:buNone/>
            </a:pPr>
            <a:r>
              <a:rPr lang="en-US" i="1" dirty="0"/>
              <a:t>Figure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Full Liner Regression Model</a:t>
            </a:r>
          </a:p>
        </p:txBody>
      </p:sp>
      <p:sp>
        <p:nvSpPr>
          <p:cNvPr id="3" name="Content Placeholder 2"/>
          <p:cNvSpPr>
            <a:spLocks noGrp="1"/>
          </p:cNvSpPr>
          <p:nvPr>
            <p:ph idx="1"/>
          </p:nvPr>
        </p:nvSpPr>
        <p:spPr/>
        <p:txBody>
          <a:bodyPr>
            <a:normAutofit fontScale="55000" lnSpcReduction="20000"/>
          </a:bodyPr>
          <a:lstStyle/>
          <a:p>
            <a:pPr lvl="0" indent="0">
              <a:buNone/>
            </a:pPr>
            <a:r>
              <a:rPr dirty="0">
                <a:latin typeface="Courier"/>
              </a:rPr>
              <a:t>
</a:t>
            </a:r>
            <a:r>
              <a:rPr dirty="0" err="1">
                <a:latin typeface="Courier"/>
              </a:rPr>
              <a:t>lm</a:t>
            </a:r>
            <a:r>
              <a:rPr dirty="0">
                <a:latin typeface="Courier"/>
              </a:rPr>
              <a:t>(formula = T_OR_Max1 ~ ., data = </a:t>
            </a:r>
            <a:r>
              <a:rPr dirty="0" err="1">
                <a:latin typeface="Courier"/>
              </a:rPr>
              <a:t>train_data</a:t>
            </a:r>
            <a:r>
              <a:rPr dirty="0">
                <a:latin typeface="Courier"/>
              </a:rPr>
              <a:t>)
Coefficients:
              Estimate Std. Error t value </a:t>
            </a:r>
            <a:r>
              <a:rPr dirty="0" err="1">
                <a:latin typeface="Courier"/>
              </a:rPr>
              <a:t>Pr</a:t>
            </a:r>
            <a:r>
              <a:rPr dirty="0">
                <a:latin typeface="Courier"/>
              </a:rPr>
              <a:t>(&gt;|t|)    
(Intercept) -0.0403524  0.0426431  -0.946  0.34444    
T_offset1   -0.1103248  0.0397636  -2.775  0.00572 ** 
Max1R13_1   -0.2336011  0.2270822  -1.029  0.30409    
</a:t>
            </a:r>
            <a:r>
              <a:rPr lang="en-US" dirty="0">
                <a:latin typeface="Courier"/>
              </a:rPr>
              <a:t>...</a:t>
            </a:r>
            <a:r>
              <a:rPr dirty="0">
                <a:latin typeface="Courier"/>
              </a:rPr>
              <a:t>
Distance    -0.0241198  0.0357459  -0.675  0.50013    
</a:t>
            </a:r>
            <a:r>
              <a:rPr dirty="0" err="1">
                <a:latin typeface="Courier"/>
              </a:rPr>
              <a:t>Gender_M</a:t>
            </a:r>
            <a:r>
              <a:rPr dirty="0">
                <a:latin typeface="Courier"/>
              </a:rPr>
              <a:t>     0.0580021  0.0727974   0.797  0.42595    
---
Residual standard error: 0.7652 on 527 degrees of freedom
Multiple R-squared:  0.4829,    Adjusted R-squared:  0.4545 
F-statistic: 16.97 on 29 and 527 DF,  p-value: &lt; 2.2e-16</a:t>
            </a:r>
          </a:p>
        </p:txBody>
      </p:sp>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Full Regression and Stepwised Regression Model</a:t>
            </a:r>
          </a:p>
        </p:txBody>
      </p:sp>
      <p:sp>
        <p:nvSpPr>
          <p:cNvPr id="3" name="Content Placeholder 2"/>
          <p:cNvSpPr>
            <a:spLocks noGrp="1"/>
          </p:cNvSpPr>
          <p:nvPr>
            <p:ph idx="1"/>
          </p:nvPr>
        </p:nvSpPr>
        <p:spPr/>
        <p:txBody>
          <a:bodyPr/>
          <a:lstStyle/>
          <a:p>
            <a:pPr lvl="0"/>
            <a:r>
              <a:t>Add interaction terms (for two predictors only) to the full linear model increases the R-squared value, bringing it closer to 1. However, it also significantly increases the model’s complexity. In our case, with 435 factors (29 dependent variables and 406 interaction terms) involved, this suggests potential overfitting.</a:t>
            </a:r>
          </a:p>
          <a:p>
            <a:pPr lvl="0"/>
            <a:r>
              <a:t>A stepwise method (backward) provides a way to remove predictors from the full regression model above to reduce complexity. However, the resulting model formula remains overly complicated.</a:t>
            </a:r>
          </a:p>
        </p:txBody>
      </p:sp>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Improved Regression Model</a:t>
            </a:r>
          </a:p>
        </p:txBody>
      </p:sp>
      <p:pic>
        <p:nvPicPr>
          <p:cNvPr id="3" name="Picture 1" descr="799CapStone_HTML_files\figure-pptx\mermaid-figure-1.png"/>
          <p:cNvPicPr>
            <a:picLocks noGrp="1" noChangeAspect="1"/>
          </p:cNvPicPr>
          <p:nvPr/>
        </p:nvPicPr>
        <p:blipFill>
          <a:blip r:embed="rId2"/>
          <a:stretch>
            <a:fillRect/>
          </a:stretch>
        </p:blipFill>
        <p:spPr bwMode="auto">
          <a:xfrm>
            <a:off x="3581400" y="1172463"/>
            <a:ext cx="2514600" cy="4740639"/>
          </a:xfrm>
          <a:prstGeom prst="rect">
            <a:avLst/>
          </a:prstGeom>
          <a:noFill/>
          <a:ln w="9525">
            <a:noFill/>
            <a:headEnd/>
            <a:tailEnd/>
          </a:ln>
        </p:spPr>
      </p:pic>
      <p:sp>
        <p:nvSpPr>
          <p:cNvPr id="5" name="Date Placeholder 4"/>
          <p:cNvSpPr>
            <a:spLocks noGrp="1"/>
          </p:cNvSpPr>
          <p:nvPr>
            <p:ph type="dt" sz="half" idx="10"/>
          </p:nvPr>
        </p:nvSpPr>
        <p:spPr/>
        <p:txBody>
          <a:bodyPr/>
          <a:lstStyle/>
          <a:p>
            <a:r>
              <a:rPr lang="en-US"/>
              <a:t>FERRIS STATE UNIVERSITY</a:t>
            </a:r>
          </a:p>
        </p:txBody>
      </p:sp>
      <p:sp>
        <p:nvSpPr>
          <p:cNvPr id="6" name="Footer Placeholder 5"/>
          <p:cNvSpPr>
            <a:spLocks noGrp="1"/>
          </p:cNvSpPr>
          <p:nvPr>
            <p:ph type="ftr" sz="quarter" idx="11"/>
          </p:nvPr>
        </p:nvSpPr>
        <p:spPr/>
        <p:txBody>
          <a:bodyPr/>
          <a:lstStyle/>
          <a:p>
            <a:r>
              <a:rPr lang="en-US"/>
              <a:t>DSAN Capstone Project</a:t>
            </a:r>
          </a:p>
        </p:txBody>
      </p:sp>
      <p:sp>
        <p:nvSpPr>
          <p:cNvPr id="7" name="Slide Number Placeholder 6"/>
          <p:cNvSpPr>
            <a:spLocks noGrp="1"/>
          </p:cNvSpPr>
          <p:nvPr>
            <p:ph type="sldNum" sz="quarter" idx="12"/>
          </p:nvPr>
        </p:nvSpPr>
        <p:spPr/>
        <p:txBody>
          <a:bodyPr/>
          <a:lstStyle/>
          <a:p>
            <a:fld id="{C5EF2332-01BF-834F-8236-50238282D533}"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Summary of the Improved Regression Model</a:t>
            </a:r>
          </a:p>
        </p:txBody>
      </p:sp>
      <p:sp>
        <p:nvSpPr>
          <p:cNvPr id="3" name="Content Placeholder 2"/>
          <p:cNvSpPr>
            <a:spLocks noGrp="1"/>
          </p:cNvSpPr>
          <p:nvPr>
            <p:ph idx="1"/>
          </p:nvPr>
        </p:nvSpPr>
        <p:spPr/>
        <p:txBody>
          <a:bodyPr>
            <a:normAutofit fontScale="25000" lnSpcReduction="20000"/>
          </a:bodyPr>
          <a:lstStyle/>
          <a:p>
            <a:pPr lvl="0" indent="0">
              <a:buNone/>
            </a:pPr>
            <a:r>
              <a:rPr lang="en-US" sz="6400" dirty="0" err="1">
                <a:latin typeface="Courier"/>
              </a:rPr>
              <a:t>lm</a:t>
            </a:r>
            <a:r>
              <a:rPr lang="en-US" sz="6400" dirty="0">
                <a:latin typeface="Courier"/>
              </a:rPr>
              <a:t>(formula = T_OR_Max1 ~ T_offset1 + Max1R13_1 + aveAllR13_1 + 
    T_RC_Dry1 + T_RC_Wet1 + canthi4Max1 + T_FHBC1 + T_FH_Max1 + 
    T_Max1 + </a:t>
            </a:r>
            <a:r>
              <a:rPr lang="en-US" sz="6400" dirty="0" err="1">
                <a:latin typeface="Courier"/>
              </a:rPr>
              <a:t>T_atm</a:t>
            </a:r>
            <a:r>
              <a:rPr lang="en-US" sz="6400" dirty="0">
                <a:latin typeface="Courier"/>
              </a:rPr>
              <a:t> + Humidity + T_offset1:aveAllR13_1 + T_offset1:T_FHBC1 + 
    T_offset1:T_atm + aveAllR13_1:T_FHBC1 + aveAllR13_1:Humidity + 
    T_RC_Dry1:canthi4Max1 + T_RC_Dry1:T_FHBC1 + T_RC_Dry1:T_Max1 + 
    T_RC_Dry1:Humidity + T_RC_Wet1:canthi4Max1 + T_RC_Wet1:T_Max1 + 
    T_RC_Wet1:T_atm + T_RC_Wet1:Humidity + canthi4Max1:T_FH_Max1 + 
    T_FHBC1:Humidity + T_FH_Max1:T_Max1 + T_FH_Max1:T_atm + T_Max1:T_atm, 
    data = </a:t>
            </a:r>
            <a:r>
              <a:rPr lang="en-US" sz="6400" dirty="0" err="1">
                <a:latin typeface="Courier"/>
              </a:rPr>
              <a:t>train_data</a:t>
            </a:r>
            <a:r>
              <a:rPr lang="en-US" sz="6400" dirty="0">
                <a:latin typeface="Courier"/>
              </a:rPr>
              <a:t>)
Multiple R-squared: 0.5667, Adjusted R-squared: 0.5428 p-value: &lt; 2.2e-16</a:t>
            </a:r>
          </a:p>
          <a:p>
            <a:pPr lvl="0" indent="0">
              <a:buNone/>
            </a:pPr>
            <a:r>
              <a:rPr lang="en-US" sz="6400" dirty="0">
                <a:latin typeface="Courier"/>
              </a:rPr>
              <a:t>VIF:</a:t>
            </a:r>
            <a:r>
              <a:rPr lang="en-US" dirty="0">
                <a:latin typeface="Courier"/>
              </a:rPr>
              <a:t>
</a:t>
            </a:r>
            <a:r>
              <a:rPr lang="en-US" sz="3400" dirty="0">
                <a:latin typeface="Courier"/>
              </a:rPr>
              <a:t> </a:t>
            </a:r>
            <a:r>
              <a:rPr lang="en-US" sz="5600" b="0" i="0" u="none" strike="noStrike" baseline="0" dirty="0">
                <a:latin typeface="LMMono10-Regular-Identity-H"/>
              </a:rPr>
              <a:t>Max1R13_1   </a:t>
            </a:r>
            <a:r>
              <a:rPr lang="en-US" sz="5600" dirty="0">
                <a:latin typeface="Courier"/>
              </a:rPr>
              <a:t>T_RC_Dry1:canthi4Max1  T_RC_Dry1:T_Max1    T_RC_Wet1:canthi4Max1  T_RC_Wet1:T_Max1 
 </a:t>
            </a:r>
            <a:r>
              <a:rPr lang="en-US" sz="5600" b="0" i="0" u="none" strike="noStrike" baseline="0" dirty="0">
                <a:latin typeface="LMMono10-Regular-Identity-H"/>
              </a:rPr>
              <a:t>41.989761     </a:t>
            </a:r>
            <a:r>
              <a:rPr lang="en-US" sz="5600" dirty="0">
                <a:latin typeface="Courier"/>
              </a:rPr>
              <a:t>35.459508              33.710904           29.592164             27.806219 </a:t>
            </a:r>
            <a:r>
              <a:rPr lang="en-US" dirty="0">
                <a:latin typeface="Courier"/>
              </a:rPr>
              <a:t>
</a:t>
            </a:r>
            <a:endParaRPr dirty="0">
              <a:latin typeface="Courier"/>
            </a:endParaRPr>
          </a:p>
        </p:txBody>
      </p:sp>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Impove the Model with PCA</a:t>
            </a:r>
          </a:p>
        </p:txBody>
      </p:sp>
      <p:sp>
        <p:nvSpPr>
          <p:cNvPr id="3" name="Content Placeholder 2"/>
          <p:cNvSpPr>
            <a:spLocks noGrp="1"/>
          </p:cNvSpPr>
          <p:nvPr>
            <p:ph idx="1"/>
          </p:nvPr>
        </p:nvSpPr>
        <p:spPr/>
        <p:txBody>
          <a:bodyPr/>
          <a:lstStyle/>
          <a:p>
            <a:pPr marL="0" lvl="0" indent="0">
              <a:buNone/>
            </a:pPr>
            <a:r>
              <a:t>Principal Component Analysis (PCA) transforms the predictors into a set of uncorrelated components, reducing the number of variables without losing much information. Using too many predictors can lead to overfitting and complicate the interpretation of the analysis.</a:t>
            </a:r>
          </a:p>
        </p:txBody>
      </p:sp>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scree plot</a:t>
            </a:r>
          </a:p>
        </p:txBody>
      </p:sp>
      <p:pic>
        <p:nvPicPr>
          <p:cNvPr id="3" name="Picture 1" descr="799CapStone_HTML_files/figure-pptx/unnamed-chunk-26-1.png"/>
          <p:cNvPicPr>
            <a:picLocks noGrp="1" noChangeAspect="1"/>
          </p:cNvPicPr>
          <p:nvPr/>
        </p:nvPicPr>
        <p:blipFill>
          <a:blip r:embed="rId2"/>
          <a:stretch>
            <a:fillRect/>
          </a:stretch>
        </p:blipFill>
        <p:spPr bwMode="auto">
          <a:xfrm>
            <a:off x="1752600" y="1816100"/>
            <a:ext cx="8686800" cy="4343400"/>
          </a:xfrm>
          <a:prstGeom prst="rect">
            <a:avLst/>
          </a:prstGeom>
          <a:noFill/>
          <a:ln w="9525">
            <a:noFill/>
            <a:headEnd/>
            <a:tailEnd/>
          </a:ln>
        </p:spPr>
      </p:pic>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components contributtion</a:t>
            </a:r>
          </a:p>
        </p:txBody>
      </p:sp>
      <p:sp>
        <p:nvSpPr>
          <p:cNvPr id="3" name="Content Placeholder 2"/>
          <p:cNvSpPr>
            <a:spLocks noGrp="1"/>
          </p:cNvSpPr>
          <p:nvPr>
            <p:ph idx="1"/>
          </p:nvPr>
        </p:nvSpPr>
        <p:spPr/>
        <p:txBody>
          <a:bodyPr>
            <a:normAutofit fontScale="77500" lnSpcReduction="20000"/>
          </a:bodyPr>
          <a:lstStyle/>
          <a:p>
            <a:pPr lvl="0" indent="0">
              <a:buNone/>
            </a:pPr>
            <a:r>
              <a:rPr dirty="0">
                <a:latin typeface="Courier"/>
              </a:rPr>
              <a:t>[1] "Accumulated contribution up to component 1 :  34.47 %"
[1] "Accumulated contribution up to component 2 :  51.43 %"
[1] "Accumulated contribution up to component 3 :  60.94 %"
[1] "Accumulated contribution up to component 4 :  67.42 %"
[1] "Accumulated contribution up to component 5 :  71.8 %"
[1] "Accumulated contribution up to component 6 :  75.81 %"
</a:t>
            </a:r>
            <a:r>
              <a:rPr lang="en-US" dirty="0">
                <a:latin typeface="Courier"/>
              </a:rPr>
              <a:t>...</a:t>
            </a:r>
            <a:r>
              <a:rPr dirty="0">
                <a:latin typeface="Courier"/>
              </a:rPr>
              <a:t>
[1] "Accumulated contribution up to component 26 :  99.92 %"
[1] "Accumulated contribution up to component 27 :  99.97 %"
[1] "Accumulated contribution up to component 28 :  100 %"</a:t>
            </a:r>
          </a:p>
        </p:txBody>
      </p:sp>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components contributtion continued</a:t>
            </a:r>
          </a:p>
        </p:txBody>
      </p:sp>
      <p:pic>
        <p:nvPicPr>
          <p:cNvPr id="3" name="Picture 1" descr="799CapStone_HTML_files/figure-pptx/unnamed-chunk-28-1.png"/>
          <p:cNvPicPr>
            <a:picLocks noGrp="1" noChangeAspect="1"/>
          </p:cNvPicPr>
          <p:nvPr/>
        </p:nvPicPr>
        <p:blipFill>
          <a:blip r:embed="rId2"/>
          <a:stretch>
            <a:fillRect/>
          </a:stretch>
        </p:blipFill>
        <p:spPr bwMode="auto">
          <a:xfrm>
            <a:off x="1752600" y="1816100"/>
            <a:ext cx="8686800" cy="4343400"/>
          </a:xfrm>
          <a:prstGeom prst="rect">
            <a:avLst/>
          </a:prstGeom>
          <a:noFill/>
          <a:ln w="9525">
            <a:noFill/>
            <a:headEnd/>
            <a:tailEnd/>
          </a:ln>
        </p:spPr>
      </p:pic>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linear model with six components</a:t>
            </a:r>
          </a:p>
        </p:txBody>
      </p:sp>
      <p:sp>
        <p:nvSpPr>
          <p:cNvPr id="3" name="Content Placeholder 2"/>
          <p:cNvSpPr>
            <a:spLocks noGrp="1"/>
          </p:cNvSpPr>
          <p:nvPr>
            <p:ph idx="1"/>
          </p:nvPr>
        </p:nvSpPr>
        <p:spPr/>
        <p:txBody>
          <a:bodyPr>
            <a:normAutofit fontScale="40000" lnSpcReduction="20000"/>
          </a:bodyPr>
          <a:lstStyle/>
          <a:p>
            <a:pPr lvl="0" indent="0">
              <a:buNone/>
            </a:pPr>
            <a:r>
              <a:rPr dirty="0">
                <a:latin typeface="Courier"/>
              </a:rPr>
              <a:t>
</a:t>
            </a:r>
            <a:r>
              <a:rPr dirty="0" err="1">
                <a:latin typeface="Courier"/>
              </a:rPr>
              <a:t>lm</a:t>
            </a:r>
            <a:r>
              <a:rPr dirty="0">
                <a:latin typeface="Courier"/>
              </a:rPr>
              <a:t>(formula = T_OR_Max1 ~ ., data = </a:t>
            </a:r>
            <a:r>
              <a:rPr dirty="0" err="1">
                <a:latin typeface="Courier"/>
              </a:rPr>
              <a:t>train_data_pca</a:t>
            </a:r>
            <a:r>
              <a:rPr dirty="0">
                <a:latin typeface="Courier"/>
              </a:rPr>
              <a:t>)
Coefficients:
             Estimate Std. Error t value </a:t>
            </a:r>
            <a:r>
              <a:rPr dirty="0" err="1">
                <a:latin typeface="Courier"/>
              </a:rPr>
              <a:t>Pr</a:t>
            </a:r>
            <a:r>
              <a:rPr dirty="0">
                <a:latin typeface="Courier"/>
              </a:rPr>
              <a:t>(&gt;|t|)    
(Intercept)  0.010084   0.046457   0.217   0.8282    
PC1         -0.007296   0.013137  -0.555   0.5788    
PC2          0.235647   0.014889  15.827   &lt;2e-16 ***
PC3         -0.039088   0.019824  -1.972   0.0491 *  
PC4         -0.018475   0.024275  -0.761   0.4470    
PC5          0.055235   0.029022   1.903   0.0575 .  
PC6         -0.030685   0.030082  -1.020   0.3082    
---
Residual standard error: 0.8583 on 550 degrees of freedom
Multiple R-squared:  0.321, Adjusted R-squared:  0.3136 
F-statistic: 43.34 on 6 and 550 DF,  p-value: &lt; 2.2e-16</a:t>
            </a:r>
          </a:p>
          <a:p>
            <a:pPr lvl="0" indent="0">
              <a:buNone/>
            </a:pPr>
            <a:r>
              <a:rPr dirty="0">
                <a:latin typeface="Courier"/>
              </a:rPr>
              <a:t>     PC1      PC2      PC3      PC4      PC5      PC6 
1.016655 1.002594 1.000763 1.006119 1.011774 1.001972 </a:t>
            </a:r>
          </a:p>
        </p:txBody>
      </p:sp>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Ridge Regression</a:t>
            </a:r>
          </a:p>
        </p:txBody>
      </p:sp>
      <p:sp>
        <p:nvSpPr>
          <p:cNvPr id="3" name="Content Placeholder 2"/>
          <p:cNvSpPr>
            <a:spLocks noGrp="1"/>
          </p:cNvSpPr>
          <p:nvPr>
            <p:ph idx="1"/>
          </p:nvPr>
        </p:nvSpPr>
        <p:spPr/>
        <p:txBody>
          <a:bodyPr>
            <a:normAutofit fontScale="70000" lnSpcReduction="20000"/>
          </a:bodyPr>
          <a:lstStyle/>
          <a:p>
            <a:pPr marL="0" lvl="0" indent="0">
              <a:buNone/>
            </a:pPr>
            <a:r>
              <a:rPr dirty="0"/>
              <a:t>Ridge Regression adds a penalty equal to the square of the magnitude of the coefficients, helping to reduce the impact of multicollinearity.</a:t>
            </a:r>
          </a:p>
          <a:p>
            <a:pPr lvl="0" indent="0">
              <a:buNone/>
            </a:pPr>
            <a:r>
              <a:rPr dirty="0">
                <a:solidFill>
                  <a:schemeClr val="accent2"/>
                </a:solidFill>
                <a:latin typeface="Courier"/>
              </a:rPr>
              <a:t># Ridge Regression</a:t>
            </a:r>
            <a:br>
              <a:rPr dirty="0"/>
            </a:br>
            <a:r>
              <a:rPr dirty="0" err="1">
                <a:latin typeface="Courier"/>
              </a:rPr>
              <a:t>set.seed</a:t>
            </a:r>
            <a:r>
              <a:rPr dirty="0">
                <a:latin typeface="Courier"/>
              </a:rPr>
              <a:t>(42)</a:t>
            </a:r>
            <a:br>
              <a:rPr dirty="0"/>
            </a:br>
            <a:r>
              <a:rPr dirty="0" err="1">
                <a:latin typeface="Courier"/>
              </a:rPr>
              <a:t>ridge_model</a:t>
            </a:r>
            <a:r>
              <a:rPr dirty="0">
                <a:latin typeface="Courier"/>
              </a:rPr>
              <a:t> &lt;- </a:t>
            </a:r>
            <a:r>
              <a:rPr dirty="0" err="1">
                <a:latin typeface="Courier"/>
              </a:rPr>
              <a:t>cv.glmnet</a:t>
            </a:r>
            <a:r>
              <a:rPr dirty="0">
                <a:latin typeface="Courier"/>
              </a:rPr>
              <a:t>(</a:t>
            </a:r>
            <a:r>
              <a:rPr dirty="0" err="1">
                <a:latin typeface="Courier"/>
              </a:rPr>
              <a:t>x_train</a:t>
            </a:r>
            <a:r>
              <a:rPr dirty="0">
                <a:latin typeface="Courier"/>
              </a:rPr>
              <a:t>, </a:t>
            </a:r>
            <a:r>
              <a:rPr dirty="0" err="1">
                <a:latin typeface="Courier"/>
              </a:rPr>
              <a:t>y_train</a:t>
            </a:r>
            <a:r>
              <a:rPr dirty="0">
                <a:latin typeface="Courier"/>
              </a:rPr>
              <a:t>, alpha = 0) # alpha = 0 for ridge</a:t>
            </a:r>
            <a:br>
              <a:rPr dirty="0"/>
            </a:br>
            <a:r>
              <a:rPr dirty="0" err="1">
                <a:latin typeface="Courier"/>
              </a:rPr>
              <a:t>best_lambda_ridge</a:t>
            </a:r>
            <a:r>
              <a:rPr dirty="0">
                <a:latin typeface="Courier"/>
              </a:rPr>
              <a:t> &lt;- </a:t>
            </a:r>
            <a:r>
              <a:rPr dirty="0" err="1">
                <a:latin typeface="Courier"/>
              </a:rPr>
              <a:t>ridge_model$lambda.min</a:t>
            </a:r>
            <a:br>
              <a:rPr dirty="0"/>
            </a:br>
            <a:r>
              <a:rPr dirty="0">
                <a:solidFill>
                  <a:schemeClr val="accent2"/>
                </a:solidFill>
                <a:latin typeface="Courier"/>
              </a:rPr>
              <a:t># Fit the final ridge model</a:t>
            </a:r>
            <a:br>
              <a:rPr dirty="0"/>
            </a:br>
            <a:r>
              <a:rPr dirty="0" err="1">
                <a:latin typeface="Courier"/>
              </a:rPr>
              <a:t>ridge_final</a:t>
            </a:r>
            <a:r>
              <a:rPr dirty="0">
                <a:latin typeface="Courier"/>
              </a:rPr>
              <a:t> &lt;- </a:t>
            </a:r>
            <a:r>
              <a:rPr dirty="0" err="1">
                <a:latin typeface="Courier"/>
              </a:rPr>
              <a:t>glmnet</a:t>
            </a:r>
            <a:r>
              <a:rPr dirty="0">
                <a:latin typeface="Courier"/>
              </a:rPr>
              <a:t>(</a:t>
            </a:r>
            <a:r>
              <a:rPr dirty="0" err="1">
                <a:latin typeface="Courier"/>
              </a:rPr>
              <a:t>x_train</a:t>
            </a:r>
            <a:r>
              <a:rPr dirty="0">
                <a:latin typeface="Courier"/>
              </a:rPr>
              <a:t>, </a:t>
            </a:r>
            <a:r>
              <a:rPr dirty="0" err="1">
                <a:latin typeface="Courier"/>
              </a:rPr>
              <a:t>y_train</a:t>
            </a:r>
            <a:r>
              <a:rPr dirty="0">
                <a:latin typeface="Courier"/>
              </a:rPr>
              <a:t>, alpha = 0, lambda = </a:t>
            </a:r>
            <a:r>
              <a:rPr dirty="0" err="1">
                <a:latin typeface="Courier"/>
              </a:rPr>
              <a:t>best_lambda_ridge</a:t>
            </a:r>
            <a:r>
              <a:rPr dirty="0">
                <a:latin typeface="Courier"/>
              </a:rPr>
              <a:t>)</a:t>
            </a:r>
            <a:br>
              <a:rPr dirty="0"/>
            </a:br>
            <a:br>
              <a:rPr dirty="0"/>
            </a:br>
            <a:r>
              <a:rPr dirty="0">
                <a:solidFill>
                  <a:schemeClr val="accent2"/>
                </a:solidFill>
                <a:latin typeface="Courier"/>
              </a:rPr>
              <a:t># Extract coefficients</a:t>
            </a:r>
            <a:br>
              <a:rPr dirty="0"/>
            </a:br>
            <a:r>
              <a:rPr dirty="0" err="1">
                <a:latin typeface="Courier"/>
              </a:rPr>
              <a:t>ridge_coefficients</a:t>
            </a:r>
            <a:r>
              <a:rPr dirty="0">
                <a:latin typeface="Courier"/>
              </a:rPr>
              <a:t> &lt;- </a:t>
            </a:r>
            <a:r>
              <a:rPr dirty="0" err="1">
                <a:latin typeface="Courier"/>
              </a:rPr>
              <a:t>coef</a:t>
            </a:r>
            <a:r>
              <a:rPr dirty="0">
                <a:latin typeface="Courier"/>
              </a:rPr>
              <a:t>(</a:t>
            </a:r>
            <a:r>
              <a:rPr dirty="0" err="1">
                <a:latin typeface="Courier"/>
              </a:rPr>
              <a:t>ridge_final</a:t>
            </a:r>
            <a:r>
              <a:rPr dirty="0">
                <a:latin typeface="Courier"/>
              </a:rPr>
              <a:t>)</a:t>
            </a:r>
            <a:br>
              <a:rPr dirty="0"/>
            </a:br>
            <a:br>
              <a:rPr dirty="0"/>
            </a:br>
            <a:r>
              <a:rPr dirty="0">
                <a:solidFill>
                  <a:schemeClr val="accent2"/>
                </a:solidFill>
                <a:latin typeface="Courier"/>
              </a:rPr>
              <a:t># Construct the equation</a:t>
            </a:r>
            <a:br>
              <a:rPr dirty="0"/>
            </a:br>
            <a:r>
              <a:rPr dirty="0">
                <a:latin typeface="Courier"/>
              </a:rPr>
              <a:t>intercept &lt;- </a:t>
            </a:r>
            <a:r>
              <a:rPr dirty="0" err="1">
                <a:latin typeface="Courier"/>
              </a:rPr>
              <a:t>ridge_coefficients</a:t>
            </a:r>
            <a:r>
              <a:rPr dirty="0">
                <a:latin typeface="Courier"/>
              </a:rPr>
              <a:t>[1] # Intercept</a:t>
            </a:r>
            <a:br>
              <a:rPr dirty="0"/>
            </a:br>
            <a:r>
              <a:rPr dirty="0">
                <a:latin typeface="Courier"/>
              </a:rPr>
              <a:t>coefficients &lt;- </a:t>
            </a:r>
            <a:r>
              <a:rPr dirty="0" err="1">
                <a:latin typeface="Courier"/>
              </a:rPr>
              <a:t>ridge_coefficients</a:t>
            </a:r>
            <a:r>
              <a:rPr dirty="0">
                <a:latin typeface="Courier"/>
              </a:rPr>
              <a:t>[-1] # Coefficients for predictors</a:t>
            </a:r>
            <a:br>
              <a:rPr dirty="0"/>
            </a:br>
            <a:r>
              <a:rPr dirty="0" err="1">
                <a:latin typeface="Courier"/>
              </a:rPr>
              <a:t>predictor_names</a:t>
            </a:r>
            <a:r>
              <a:rPr dirty="0">
                <a:latin typeface="Courier"/>
              </a:rPr>
              <a:t> &lt;- </a:t>
            </a:r>
            <a:r>
              <a:rPr dirty="0" err="1">
                <a:latin typeface="Courier"/>
              </a:rPr>
              <a:t>colnames</a:t>
            </a:r>
            <a:r>
              <a:rPr dirty="0">
                <a:latin typeface="Courier"/>
              </a:rPr>
              <a:t>(</a:t>
            </a:r>
            <a:r>
              <a:rPr dirty="0" err="1">
                <a:latin typeface="Courier"/>
              </a:rPr>
              <a:t>x_train</a:t>
            </a:r>
            <a:r>
              <a:rPr dirty="0">
                <a:latin typeface="Courier"/>
              </a:rPr>
              <a:t>)</a:t>
            </a:r>
          </a:p>
        </p:txBody>
      </p:sp>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 Source</a:t>
            </a:r>
          </a:p>
        </p:txBody>
      </p:sp>
      <p:sp>
        <p:nvSpPr>
          <p:cNvPr id="3" name="Content Placeholder 2"/>
          <p:cNvSpPr>
            <a:spLocks noGrp="1"/>
          </p:cNvSpPr>
          <p:nvPr>
            <p:ph idx="1"/>
          </p:nvPr>
        </p:nvSpPr>
        <p:spPr/>
        <p:txBody>
          <a:bodyPr/>
          <a:lstStyle/>
          <a:p>
            <a:pPr lvl="0"/>
            <a:r>
              <a:rPr dirty="0"/>
              <a:t>The original dataset, FLIR_groups1and2.csv, is available for download at https://doi.org/10.13026/3bhc-9065 (Wang et al. 2023).</a:t>
            </a:r>
          </a:p>
          <a:p>
            <a:pPr lvl="0"/>
            <a:r>
              <a:rPr dirty="0"/>
              <a:t>This file contains 1,020 observations and 120 variables.</a:t>
            </a:r>
          </a:p>
          <a:p>
            <a:pPr lvl="0"/>
            <a:r>
              <a:rPr dirty="0"/>
              <a:t>For this project, which aims to develop a model for rapid screening, we have retained 32 variables from the first round of measurements, focusing on infrared thermography and environmental parameters, for our analysis.</a:t>
            </a:r>
          </a:p>
        </p:txBody>
      </p:sp>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Ridge Regression Equation</a:t>
            </a:r>
          </a:p>
        </p:txBody>
      </p:sp>
      <p:sp>
        <p:nvSpPr>
          <p:cNvPr id="3" name="Content Placeholder 2"/>
          <p:cNvSpPr>
            <a:spLocks noGrp="1"/>
          </p:cNvSpPr>
          <p:nvPr>
            <p:ph idx="1"/>
          </p:nvPr>
        </p:nvSpPr>
        <p:spPr/>
        <p:txBody>
          <a:bodyPr>
            <a:normAutofit fontScale="55000" lnSpcReduction="20000"/>
          </a:bodyPr>
          <a:lstStyle/>
          <a:p>
            <a:pPr lvl="0" indent="0">
              <a:buNone/>
            </a:pPr>
            <a:r>
              <a:rPr dirty="0">
                <a:latin typeface="Courier"/>
              </a:rPr>
              <a:t>Ridge Regression Equation:</a:t>
            </a:r>
          </a:p>
          <a:p>
            <a:pPr lvl="0" indent="0">
              <a:buNone/>
            </a:pPr>
            <a:r>
              <a:rPr dirty="0">
                <a:latin typeface="Courier"/>
              </a:rPr>
              <a:t>T_OR_Max1 = 0.08592975 +</a:t>
            </a:r>
            <a:r>
              <a:rPr lang="en-US" dirty="0">
                <a:latin typeface="Courier"/>
              </a:rPr>
              <a:t> </a:t>
            </a:r>
            <a:r>
              <a:rPr dirty="0">
                <a:latin typeface="Courier"/>
              </a:rPr>
              <a:t>(-0.0947 * T_offset1) +</a:t>
            </a:r>
            <a:r>
              <a:rPr lang="en-US" dirty="0">
                <a:latin typeface="Courier"/>
              </a:rPr>
              <a:t> </a:t>
            </a:r>
            <a:r>
              <a:rPr dirty="0">
                <a:latin typeface="Courier"/>
              </a:rPr>
              <a:t>(-0.0980 * Max1R13_1) +
(0.0915 * aveAllR13_1) +</a:t>
            </a:r>
            <a:r>
              <a:rPr lang="en-US" dirty="0">
                <a:latin typeface="Courier"/>
              </a:rPr>
              <a:t> </a:t>
            </a:r>
            <a:r>
              <a:rPr dirty="0">
                <a:latin typeface="Courier"/>
              </a:rPr>
              <a:t>(0.0285 * T_RC_Dry1) +</a:t>
            </a:r>
            <a:r>
              <a:rPr lang="en-US" dirty="0">
                <a:latin typeface="Courier"/>
              </a:rPr>
              <a:t> </a:t>
            </a:r>
            <a:r>
              <a:rPr dirty="0">
                <a:latin typeface="Courier"/>
              </a:rPr>
              <a:t>(0.0537 * T_RC_Wet1) +
(-0.2444 * canthi4Max1) +</a:t>
            </a:r>
            <a:r>
              <a:rPr lang="en-US" dirty="0">
                <a:latin typeface="Courier"/>
              </a:rPr>
              <a:t> </a:t>
            </a:r>
            <a:r>
              <a:rPr dirty="0">
                <a:latin typeface="Courier"/>
              </a:rPr>
              <a:t>(0.1146 * T_FHBC1) +</a:t>
            </a:r>
            <a:r>
              <a:rPr lang="en-US" dirty="0">
                <a:latin typeface="Courier"/>
              </a:rPr>
              <a:t> </a:t>
            </a:r>
            <a:r>
              <a:rPr dirty="0">
                <a:latin typeface="Courier"/>
              </a:rPr>
              <a:t>(-0.0107 * T_FH_Max1) +</a:t>
            </a:r>
            <a:r>
              <a:rPr lang="en-US" dirty="0">
                <a:latin typeface="Courier"/>
              </a:rPr>
              <a:t> </a:t>
            </a:r>
            <a:r>
              <a:rPr dirty="0">
                <a:latin typeface="Courier"/>
              </a:rPr>
              <a:t>
(0.7387 * T_Max1) +</a:t>
            </a:r>
            <a:r>
              <a:rPr lang="en-US" dirty="0">
                <a:latin typeface="Courier"/>
              </a:rPr>
              <a:t> </a:t>
            </a:r>
            <a:r>
              <a:rPr dirty="0">
                <a:latin typeface="Courier"/>
              </a:rPr>
              <a:t>(0.0816 * </a:t>
            </a:r>
            <a:r>
              <a:rPr dirty="0" err="1">
                <a:latin typeface="Courier"/>
              </a:rPr>
              <a:t>T_atm</a:t>
            </a:r>
            <a:r>
              <a:rPr dirty="0">
                <a:latin typeface="Courier"/>
              </a:rPr>
              <a:t>) +</a:t>
            </a:r>
            <a:r>
              <a:rPr lang="en-US" dirty="0">
                <a:latin typeface="Courier"/>
              </a:rPr>
              <a:t> </a:t>
            </a:r>
            <a:r>
              <a:rPr dirty="0">
                <a:latin typeface="Courier"/>
              </a:rPr>
              <a:t>(0.0954 * Humidity) +
(0.0633 * T_offset1:aveAllR13_1) +</a:t>
            </a:r>
            <a:r>
              <a:rPr lang="en-US" dirty="0">
                <a:latin typeface="Courier"/>
              </a:rPr>
              <a:t> </a:t>
            </a:r>
            <a:r>
              <a:rPr dirty="0">
                <a:latin typeface="Courier"/>
              </a:rPr>
              <a:t>(-0.0413 * T_offset1:T_FHBC1) +
(-0.0616 * T_offset1:T_atm) +</a:t>
            </a:r>
            <a:r>
              <a:rPr lang="en-US" dirty="0">
                <a:latin typeface="Courier"/>
              </a:rPr>
              <a:t> </a:t>
            </a:r>
            <a:r>
              <a:rPr dirty="0">
                <a:latin typeface="Courier"/>
              </a:rPr>
              <a:t>(-0.0877 * aveAllR13_1:T_FHBC1) +
(-0.0216 * aveAllR13_1:Humidity) +</a:t>
            </a:r>
            <a:r>
              <a:rPr lang="en-US" dirty="0">
                <a:latin typeface="Courier"/>
              </a:rPr>
              <a:t> </a:t>
            </a:r>
            <a:r>
              <a:rPr dirty="0">
                <a:latin typeface="Courier"/>
              </a:rPr>
              <a:t>(-0.1070 * T_RC_Dry1:canthi4Max1) +
(0.0682 * T_RC_Dry1:T_FHBC1) +</a:t>
            </a:r>
            <a:r>
              <a:rPr lang="en-US" dirty="0">
                <a:latin typeface="Courier"/>
              </a:rPr>
              <a:t> </a:t>
            </a:r>
            <a:r>
              <a:rPr dirty="0">
                <a:latin typeface="Courier"/>
              </a:rPr>
              <a:t>(0.0109 * T_RC_Dry1:T_Max1) +
(0.0773 * T_RC_Dry1:Humidity) +</a:t>
            </a:r>
            <a:r>
              <a:rPr lang="en-US" dirty="0">
                <a:latin typeface="Courier"/>
              </a:rPr>
              <a:t> </a:t>
            </a:r>
            <a:r>
              <a:rPr dirty="0">
                <a:latin typeface="Courier"/>
              </a:rPr>
              <a:t>(-0.0570 * T_RC_Wet1:canthi4Max1) +
(0.0374 * T_RC_Wet1:T_Max1) +</a:t>
            </a:r>
            <a:r>
              <a:rPr lang="en-US" dirty="0">
                <a:latin typeface="Courier"/>
              </a:rPr>
              <a:t> </a:t>
            </a:r>
            <a:r>
              <a:rPr dirty="0">
                <a:latin typeface="Courier"/>
              </a:rPr>
              <a:t>(0.1129 * T_RC_Wet1:T_atm) +
(-0.0950 * T_RC_Wet1:Humidity) +</a:t>
            </a:r>
            <a:r>
              <a:rPr lang="en-US" dirty="0">
                <a:latin typeface="Courier"/>
              </a:rPr>
              <a:t> </a:t>
            </a:r>
            <a:r>
              <a:rPr dirty="0">
                <a:latin typeface="Courier"/>
              </a:rPr>
              <a:t>(0.2323 * canthi4Max1:T_FH_Max1) +
(0.0393 * T_FHBC1:Humidity) +</a:t>
            </a:r>
            <a:r>
              <a:rPr lang="en-US" dirty="0">
                <a:latin typeface="Courier"/>
              </a:rPr>
              <a:t> </a:t>
            </a:r>
            <a:r>
              <a:rPr dirty="0">
                <a:latin typeface="Courier"/>
              </a:rPr>
              <a:t>(-0.0784 * T_FH_Max1:T_Max1) +
(-0.0311 * T_FH_Max1:T_atm) +</a:t>
            </a:r>
            <a:r>
              <a:rPr lang="en-US" dirty="0">
                <a:latin typeface="Courier"/>
              </a:rPr>
              <a:t> </a:t>
            </a:r>
            <a:r>
              <a:rPr dirty="0">
                <a:latin typeface="Courier"/>
              </a:rPr>
              <a:t>(-0.0984 * T_Max1:T_atm)</a:t>
            </a:r>
          </a:p>
        </p:txBody>
      </p:sp>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Evaluate the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𝑅𝑀𝑆𝐸</m:t>
                      </m:r>
                      <m:r>
                        <a:rPr>
                          <a:latin typeface="Cambria Math" panose="02040503050406030204" pitchFamily="18" charset="0"/>
                        </a:rPr>
                        <m:t>=</m:t>
                      </m:r>
                      <m:rad>
                        <m:radPr>
                          <m:degHide m:val="on"/>
                          <m:ctrlPr>
                            <a:rPr i="1">
                              <a:latin typeface="Cambria Math" panose="02040503050406030204" pitchFamily="18" charset="0"/>
                            </a:rPr>
                          </m:ctrlPr>
                        </m:radPr>
                        <m:deg/>
                        <m:e>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𝑛</m:t>
                              </m:r>
                            </m:den>
                          </m:f>
                          <m:nary>
                            <m:naryPr>
                              <m:chr m:val="∑"/>
                              <m:limLoc m:val="undOvr"/>
                              <m:ctrlPr>
                                <a:rPr i="1">
                                  <a:latin typeface="Cambria Math" panose="02040503050406030204" pitchFamily="18" charset="0"/>
                                </a:rPr>
                              </m:ctrlPr>
                            </m:naryPr>
                            <m:sub>
                              <m:r>
                                <a:rPr>
                                  <a:latin typeface="Cambria Math" panose="02040503050406030204" pitchFamily="18" charset="0"/>
                                </a:rPr>
                                <m:t>𝑖</m:t>
                              </m:r>
                              <m:r>
                                <a:rPr>
                                  <a:latin typeface="Cambria Math" panose="02040503050406030204" pitchFamily="18" charset="0"/>
                                </a:rPr>
                                <m:t>=1</m:t>
                              </m:r>
                            </m:sub>
                            <m:sup>
                              <m:r>
                                <a:rPr>
                                  <a:latin typeface="Cambria Math" panose="02040503050406030204" pitchFamily="18" charset="0"/>
                                </a:rPr>
                                <m:t>𝑛</m:t>
                              </m:r>
                            </m:sup>
                            <m:e>
                              <m:sSup>
                                <m:sSupPr>
                                  <m:ctrlPr>
                                    <a:rPr i="1">
                                      <a:latin typeface="Cambria Math" panose="02040503050406030204" pitchFamily="18" charset="0"/>
                                    </a:rPr>
                                  </m:ctrlPr>
                                </m:sSupPr>
                                <m:e>
                                  <m:d>
                                    <m:dPr>
                                      <m:ctrlPr>
                                        <a:rPr i="1">
                                          <a:latin typeface="Cambria Math" panose="02040503050406030204" pitchFamily="18" charset="0"/>
                                        </a:rPr>
                                      </m:ctrlPr>
                                    </m:dPr>
                                    <m:e>
                                      <m:acc>
                                        <m:accPr>
                                          <m:chr m:val="̂"/>
                                          <m:ctrlPr>
                                            <a:rPr i="1">
                                              <a:latin typeface="Cambria Math" panose="02040503050406030204" pitchFamily="18" charset="0"/>
                                            </a:rPr>
                                          </m:ctrlPr>
                                        </m:acc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e>
                                      </m:acc>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e>
                                  </m:d>
                                </m:e>
                                <m:sup>
                                  <m:r>
                                    <a:rPr>
                                      <a:latin typeface="Cambria Math" panose="02040503050406030204" pitchFamily="18" charset="0"/>
                                    </a:rPr>
                                    <m:t>2</m:t>
                                  </m:r>
                                </m:sup>
                              </m:sSup>
                            </m:e>
                          </m:nary>
                        </m:e>
                      </m:rad>
                    </m:oMath>
                  </m:oMathPara>
                </a14:m>
                <a:endParaRPr/>
              </a:p>
              <a:p>
                <a:pPr marL="0" lvl="0" indent="0">
                  <a:buNone/>
                </a:pPr>
                <a14:m>
                  <m:oMathPara xmlns:m="http://schemas.openxmlformats.org/officeDocument/2006/math">
                    <m:oMathParaPr>
                      <m:jc m:val="center"/>
                    </m:oMathParaPr>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𝑅</m:t>
                          </m:r>
                        </m:e>
                        <m:sup>
                          <m:r>
                            <a:rPr>
                              <a:latin typeface="Cambria Math" panose="02040503050406030204" pitchFamily="18" charset="0"/>
                            </a:rPr>
                            <m:t>2</m:t>
                          </m:r>
                        </m:sup>
                      </m:sSup>
                      <m:r>
                        <a:rPr>
                          <a:latin typeface="Cambria Math" panose="02040503050406030204" pitchFamily="18" charset="0"/>
                        </a:rPr>
                        <m:t>=1−</m:t>
                      </m:r>
                      <m:f>
                        <m:fPr>
                          <m:ctrlPr>
                            <a:rPr i="1">
                              <a:latin typeface="Cambria Math" panose="02040503050406030204" pitchFamily="18" charset="0"/>
                            </a:rPr>
                          </m:ctrlPr>
                        </m:fPr>
                        <m:num>
                          <m:r>
                            <a:rPr>
                              <a:latin typeface="Cambria Math" panose="02040503050406030204" pitchFamily="18" charset="0"/>
                            </a:rPr>
                            <m:t>𝑅𝑆𝑆</m:t>
                          </m:r>
                        </m:num>
                        <m:den>
                          <m:r>
                            <a:rPr>
                              <a:latin typeface="Cambria Math" panose="02040503050406030204" pitchFamily="18" charset="0"/>
                            </a:rPr>
                            <m:t>𝑇𝑆𝑆</m:t>
                          </m:r>
                        </m:den>
                      </m:f>
                    </m:oMath>
                  </m:oMathPara>
                </a14:m>
                <a:endParaRPr/>
              </a:p>
              <a:p>
                <a:pPr lvl="0" indent="0">
                  <a:buNone/>
                </a:pPr>
                <a:r>
                  <a:rPr>
                    <a:latin typeface="Courier"/>
                  </a:rPr>
                  <a:t>Caculated value based on Ridge model: </a:t>
                </a:r>
              </a:p>
              <a:p>
                <a:pPr lvl="0" indent="0">
                  <a:buNone/>
                </a:pPr>
                <a:r>
                  <a:rPr>
                    <a:latin typeface="Courier"/>
                  </a:rPr>
                  <a:t>R-squared : 0.5144992 </a:t>
                </a:r>
              </a:p>
              <a:p>
                <a:pPr lvl="0" indent="0">
                  <a:buNone/>
                </a:pPr>
                <a:r>
                  <a:rPr>
                    <a:latin typeface="Courier"/>
                  </a:rPr>
                  <a:t>RMSE on Training Data: 0.7211868 </a:t>
                </a:r>
              </a:p>
              <a:p>
                <a:pPr lvl="0" indent="0">
                  <a:buNone/>
                </a:pPr>
                <a:r>
                  <a:rPr>
                    <a:latin typeface="Courier"/>
                  </a:rPr>
                  <a:t>RMSE on Testing Data: 0.7401346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b="-42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DE47D-8D58-D35A-B62A-47D62179BA4C}"/>
              </a:ext>
            </a:extLst>
          </p:cNvPr>
          <p:cNvSpPr>
            <a:spLocks noGrp="1"/>
          </p:cNvSpPr>
          <p:nvPr>
            <p:ph type="title"/>
          </p:nvPr>
        </p:nvSpPr>
        <p:spPr/>
        <p:txBody>
          <a:bodyPr/>
          <a:lstStyle/>
          <a:p>
            <a:r>
              <a:rPr lang="en-US" dirty="0"/>
              <a:t>Tools </a:t>
            </a:r>
          </a:p>
        </p:txBody>
      </p:sp>
      <p:sp>
        <p:nvSpPr>
          <p:cNvPr id="3" name="Content Placeholder 2">
            <a:extLst>
              <a:ext uri="{FF2B5EF4-FFF2-40B4-BE49-F238E27FC236}">
                <a16:creationId xmlns:a16="http://schemas.microsoft.com/office/drawing/2014/main" id="{FD6FCED5-6E5C-8B5E-EC28-18C1F75480C0}"/>
              </a:ext>
            </a:extLst>
          </p:cNvPr>
          <p:cNvSpPr>
            <a:spLocks noGrp="1"/>
          </p:cNvSpPr>
          <p:nvPr>
            <p:ph idx="1"/>
          </p:nvPr>
        </p:nvSpPr>
        <p:spPr/>
        <p:txBody>
          <a:bodyPr>
            <a:normAutofit/>
          </a:bodyPr>
          <a:lstStyle/>
          <a:p>
            <a:r>
              <a:rPr lang="en-US" dirty="0"/>
              <a:t>R version 4.3.3 (2024-02-29 </a:t>
            </a:r>
            <a:r>
              <a:rPr lang="en-US" dirty="0" err="1"/>
              <a:t>ucrt</a:t>
            </a:r>
            <a:r>
              <a:rPr lang="en-US" dirty="0"/>
              <a:t>) -- "Angel Food Cake“ Copyright (C) 2024 The R Foundation for Statistical Computing Platform: x86_64-w64-mingw32/x64 (64-bit)</a:t>
            </a:r>
          </a:p>
          <a:p>
            <a:r>
              <a:rPr lang="en-US" dirty="0" err="1"/>
              <a:t>Rstudio</a:t>
            </a:r>
            <a:r>
              <a:rPr lang="en-US" dirty="0"/>
              <a:t> 2024.04.2 Build 764 © 2009-2024 Posit Software, PBC "Chocolate Cosmos" Release (e4392fc9, 2024-06-05) for windows</a:t>
            </a:r>
          </a:p>
          <a:p>
            <a:r>
              <a:rPr lang="en-US" dirty="0"/>
              <a:t>Quarto 1.4.554</a:t>
            </a:r>
          </a:p>
        </p:txBody>
      </p:sp>
      <p:sp>
        <p:nvSpPr>
          <p:cNvPr id="4" name="Date Placeholder 3">
            <a:extLst>
              <a:ext uri="{FF2B5EF4-FFF2-40B4-BE49-F238E27FC236}">
                <a16:creationId xmlns:a16="http://schemas.microsoft.com/office/drawing/2014/main" id="{D6E76AEC-3A52-D4F0-3329-B321FBCAFF32}"/>
              </a:ext>
            </a:extLst>
          </p:cNvPr>
          <p:cNvSpPr>
            <a:spLocks noGrp="1"/>
          </p:cNvSpPr>
          <p:nvPr>
            <p:ph type="dt" sz="half" idx="10"/>
          </p:nvPr>
        </p:nvSpPr>
        <p:spPr/>
        <p:txBody>
          <a:bodyPr/>
          <a:lstStyle/>
          <a:p>
            <a:r>
              <a:rPr lang="en-US"/>
              <a:t>FERRIS STATE UNIVERSITY</a:t>
            </a:r>
          </a:p>
        </p:txBody>
      </p:sp>
      <p:sp>
        <p:nvSpPr>
          <p:cNvPr id="5" name="Footer Placeholder 4">
            <a:extLst>
              <a:ext uri="{FF2B5EF4-FFF2-40B4-BE49-F238E27FC236}">
                <a16:creationId xmlns:a16="http://schemas.microsoft.com/office/drawing/2014/main" id="{F4814AFD-A005-E024-0F91-85D2EA87C616}"/>
              </a:ext>
            </a:extLst>
          </p:cNvPr>
          <p:cNvSpPr>
            <a:spLocks noGrp="1"/>
          </p:cNvSpPr>
          <p:nvPr>
            <p:ph type="ftr" sz="quarter" idx="11"/>
          </p:nvPr>
        </p:nvSpPr>
        <p:spPr/>
        <p:txBody>
          <a:bodyPr/>
          <a:lstStyle/>
          <a:p>
            <a:r>
              <a:rPr lang="en-US"/>
              <a:t>DSAN Capstone Project</a:t>
            </a:r>
          </a:p>
        </p:txBody>
      </p:sp>
      <p:sp>
        <p:nvSpPr>
          <p:cNvPr id="6" name="Slide Number Placeholder 5">
            <a:extLst>
              <a:ext uri="{FF2B5EF4-FFF2-40B4-BE49-F238E27FC236}">
                <a16:creationId xmlns:a16="http://schemas.microsoft.com/office/drawing/2014/main" id="{6E3C5C2B-CFB6-DC1F-0C68-A94D7933B1F6}"/>
              </a:ext>
            </a:extLst>
          </p:cNvPr>
          <p:cNvSpPr>
            <a:spLocks noGrp="1"/>
          </p:cNvSpPr>
          <p:nvPr>
            <p:ph type="sldNum" sz="quarter" idx="12"/>
          </p:nvPr>
        </p:nvSpPr>
        <p:spPr/>
        <p:txBody>
          <a:bodyPr/>
          <a:lstStyle/>
          <a:p>
            <a:fld id="{C5EF2332-01BF-834F-8236-50238282D533}" type="slidenum">
              <a:rPr lang="en-US" smtClean="0"/>
              <a:t>32</a:t>
            </a:fld>
            <a:endParaRPr lang="en-US"/>
          </a:p>
        </p:txBody>
      </p:sp>
    </p:spTree>
    <p:extLst>
      <p:ext uri="{BB962C8B-B14F-4D97-AF65-F5344CB8AC3E}">
        <p14:creationId xmlns:p14="http://schemas.microsoft.com/office/powerpoint/2010/main" val="1552596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07F26-B8E3-E67E-7031-E34DE3CD431E}"/>
              </a:ext>
            </a:extLst>
          </p:cNvPr>
          <p:cNvSpPr>
            <a:spLocks noGrp="1"/>
          </p:cNvSpPr>
          <p:nvPr>
            <p:ph type="title"/>
          </p:nvPr>
        </p:nvSpPr>
        <p:spPr/>
        <p:txBody>
          <a:bodyPr/>
          <a:lstStyle/>
          <a:p>
            <a:r>
              <a:rPr lang="en-US" dirty="0"/>
              <a:t>Quarto </a:t>
            </a:r>
            <a:r>
              <a:rPr lang="en-US" altLang="zh-CN" dirty="0"/>
              <a:t>Example 1</a:t>
            </a:r>
            <a:endParaRPr lang="en-US" dirty="0"/>
          </a:p>
        </p:txBody>
      </p:sp>
      <p:pic>
        <p:nvPicPr>
          <p:cNvPr id="8" name="Content Placeholder 7">
            <a:extLst>
              <a:ext uri="{FF2B5EF4-FFF2-40B4-BE49-F238E27FC236}">
                <a16:creationId xmlns:a16="http://schemas.microsoft.com/office/drawing/2014/main" id="{B40F0EB7-E2B6-BDCE-FE4A-52441A5AC58A}"/>
              </a:ext>
            </a:extLst>
          </p:cNvPr>
          <p:cNvPicPr>
            <a:picLocks noGrp="1" noChangeAspect="1"/>
          </p:cNvPicPr>
          <p:nvPr>
            <p:ph idx="1"/>
          </p:nvPr>
        </p:nvPicPr>
        <p:blipFill>
          <a:blip r:embed="rId2"/>
          <a:stretch>
            <a:fillRect/>
          </a:stretch>
        </p:blipFill>
        <p:spPr>
          <a:xfrm>
            <a:off x="316959" y="2001584"/>
            <a:ext cx="5925377" cy="3686689"/>
          </a:xfrm>
        </p:spPr>
      </p:pic>
      <p:sp>
        <p:nvSpPr>
          <p:cNvPr id="4" name="Date Placeholder 3">
            <a:extLst>
              <a:ext uri="{FF2B5EF4-FFF2-40B4-BE49-F238E27FC236}">
                <a16:creationId xmlns:a16="http://schemas.microsoft.com/office/drawing/2014/main" id="{6512FA31-9E3E-81AA-BD1C-9875F581B19D}"/>
              </a:ext>
            </a:extLst>
          </p:cNvPr>
          <p:cNvSpPr>
            <a:spLocks noGrp="1"/>
          </p:cNvSpPr>
          <p:nvPr>
            <p:ph type="dt" sz="half" idx="10"/>
          </p:nvPr>
        </p:nvSpPr>
        <p:spPr/>
        <p:txBody>
          <a:bodyPr/>
          <a:lstStyle/>
          <a:p>
            <a:r>
              <a:rPr lang="en-US"/>
              <a:t>FERRIS STATE UNIVERSITY</a:t>
            </a:r>
          </a:p>
        </p:txBody>
      </p:sp>
      <p:sp>
        <p:nvSpPr>
          <p:cNvPr id="5" name="Footer Placeholder 4">
            <a:extLst>
              <a:ext uri="{FF2B5EF4-FFF2-40B4-BE49-F238E27FC236}">
                <a16:creationId xmlns:a16="http://schemas.microsoft.com/office/drawing/2014/main" id="{94D4AF1F-0F68-FA45-B35F-D33F6B86E321}"/>
              </a:ext>
            </a:extLst>
          </p:cNvPr>
          <p:cNvSpPr>
            <a:spLocks noGrp="1"/>
          </p:cNvSpPr>
          <p:nvPr>
            <p:ph type="ftr" sz="quarter" idx="11"/>
          </p:nvPr>
        </p:nvSpPr>
        <p:spPr/>
        <p:txBody>
          <a:bodyPr/>
          <a:lstStyle/>
          <a:p>
            <a:r>
              <a:rPr lang="en-US"/>
              <a:t>DSAN Capstone Project</a:t>
            </a:r>
          </a:p>
        </p:txBody>
      </p:sp>
      <p:sp>
        <p:nvSpPr>
          <p:cNvPr id="6" name="Slide Number Placeholder 5">
            <a:extLst>
              <a:ext uri="{FF2B5EF4-FFF2-40B4-BE49-F238E27FC236}">
                <a16:creationId xmlns:a16="http://schemas.microsoft.com/office/drawing/2014/main" id="{C2891FB4-800A-B892-8B3F-C1E4C84E0420}"/>
              </a:ext>
            </a:extLst>
          </p:cNvPr>
          <p:cNvSpPr>
            <a:spLocks noGrp="1"/>
          </p:cNvSpPr>
          <p:nvPr>
            <p:ph type="sldNum" sz="quarter" idx="12"/>
          </p:nvPr>
        </p:nvSpPr>
        <p:spPr/>
        <p:txBody>
          <a:bodyPr/>
          <a:lstStyle/>
          <a:p>
            <a:fld id="{C5EF2332-01BF-834F-8236-50238282D533}" type="slidenum">
              <a:rPr lang="en-US" smtClean="0"/>
              <a:t>33</a:t>
            </a:fld>
            <a:endParaRPr lang="en-US"/>
          </a:p>
        </p:txBody>
      </p:sp>
      <p:pic>
        <p:nvPicPr>
          <p:cNvPr id="10" name="Picture 9">
            <a:extLst>
              <a:ext uri="{FF2B5EF4-FFF2-40B4-BE49-F238E27FC236}">
                <a16:creationId xmlns:a16="http://schemas.microsoft.com/office/drawing/2014/main" id="{2F502646-C122-9EE3-881D-97DA83A1DEFA}"/>
              </a:ext>
            </a:extLst>
          </p:cNvPr>
          <p:cNvPicPr>
            <a:picLocks noChangeAspect="1"/>
          </p:cNvPicPr>
          <p:nvPr/>
        </p:nvPicPr>
        <p:blipFill>
          <a:blip r:embed="rId3"/>
          <a:stretch>
            <a:fillRect/>
          </a:stretch>
        </p:blipFill>
        <p:spPr>
          <a:xfrm>
            <a:off x="7227604" y="1271386"/>
            <a:ext cx="3820940" cy="4990870"/>
          </a:xfrm>
          <a:prstGeom prst="rect">
            <a:avLst/>
          </a:prstGeom>
        </p:spPr>
      </p:pic>
    </p:spTree>
    <p:extLst>
      <p:ext uri="{BB962C8B-B14F-4D97-AF65-F5344CB8AC3E}">
        <p14:creationId xmlns:p14="http://schemas.microsoft.com/office/powerpoint/2010/main" val="1107251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56E5-504C-79C2-240B-DAE0EAB99C4B}"/>
              </a:ext>
            </a:extLst>
          </p:cNvPr>
          <p:cNvSpPr>
            <a:spLocks noGrp="1"/>
          </p:cNvSpPr>
          <p:nvPr>
            <p:ph type="title"/>
          </p:nvPr>
        </p:nvSpPr>
        <p:spPr/>
        <p:txBody>
          <a:bodyPr/>
          <a:lstStyle/>
          <a:p>
            <a:r>
              <a:rPr lang="en-US" dirty="0"/>
              <a:t>Quarto </a:t>
            </a:r>
            <a:r>
              <a:rPr lang="en-US" altLang="zh-CN" dirty="0"/>
              <a:t>Example 2</a:t>
            </a:r>
            <a:endParaRPr lang="en-US" dirty="0"/>
          </a:p>
        </p:txBody>
      </p:sp>
      <p:pic>
        <p:nvPicPr>
          <p:cNvPr id="8" name="Content Placeholder 7">
            <a:extLst>
              <a:ext uri="{FF2B5EF4-FFF2-40B4-BE49-F238E27FC236}">
                <a16:creationId xmlns:a16="http://schemas.microsoft.com/office/drawing/2014/main" id="{DD9EE9AF-E75C-2402-AE24-B2AA6266827E}"/>
              </a:ext>
            </a:extLst>
          </p:cNvPr>
          <p:cNvPicPr>
            <a:picLocks noGrp="1" noChangeAspect="1"/>
          </p:cNvPicPr>
          <p:nvPr>
            <p:ph idx="1"/>
          </p:nvPr>
        </p:nvPicPr>
        <p:blipFill>
          <a:blip r:embed="rId2"/>
          <a:stretch>
            <a:fillRect/>
          </a:stretch>
        </p:blipFill>
        <p:spPr>
          <a:xfrm>
            <a:off x="266683" y="1775016"/>
            <a:ext cx="5057571" cy="3628257"/>
          </a:xfrm>
        </p:spPr>
      </p:pic>
      <p:sp>
        <p:nvSpPr>
          <p:cNvPr id="4" name="Date Placeholder 3">
            <a:extLst>
              <a:ext uri="{FF2B5EF4-FFF2-40B4-BE49-F238E27FC236}">
                <a16:creationId xmlns:a16="http://schemas.microsoft.com/office/drawing/2014/main" id="{7102BC4A-D792-9767-94F0-408C53663DED}"/>
              </a:ext>
            </a:extLst>
          </p:cNvPr>
          <p:cNvSpPr>
            <a:spLocks noGrp="1"/>
          </p:cNvSpPr>
          <p:nvPr>
            <p:ph type="dt" sz="half" idx="10"/>
          </p:nvPr>
        </p:nvSpPr>
        <p:spPr/>
        <p:txBody>
          <a:bodyPr/>
          <a:lstStyle/>
          <a:p>
            <a:r>
              <a:rPr lang="en-US"/>
              <a:t>FERRIS STATE UNIVERSITY</a:t>
            </a:r>
          </a:p>
        </p:txBody>
      </p:sp>
      <p:sp>
        <p:nvSpPr>
          <p:cNvPr id="5" name="Footer Placeholder 4">
            <a:extLst>
              <a:ext uri="{FF2B5EF4-FFF2-40B4-BE49-F238E27FC236}">
                <a16:creationId xmlns:a16="http://schemas.microsoft.com/office/drawing/2014/main" id="{7DEE6268-F206-EB4E-EE55-B02F97E0D66D}"/>
              </a:ext>
            </a:extLst>
          </p:cNvPr>
          <p:cNvSpPr>
            <a:spLocks noGrp="1"/>
          </p:cNvSpPr>
          <p:nvPr>
            <p:ph type="ftr" sz="quarter" idx="11"/>
          </p:nvPr>
        </p:nvSpPr>
        <p:spPr/>
        <p:txBody>
          <a:bodyPr/>
          <a:lstStyle/>
          <a:p>
            <a:r>
              <a:rPr lang="en-US"/>
              <a:t>DSAN Capstone Project</a:t>
            </a:r>
          </a:p>
        </p:txBody>
      </p:sp>
      <p:sp>
        <p:nvSpPr>
          <p:cNvPr id="6" name="Slide Number Placeholder 5">
            <a:extLst>
              <a:ext uri="{FF2B5EF4-FFF2-40B4-BE49-F238E27FC236}">
                <a16:creationId xmlns:a16="http://schemas.microsoft.com/office/drawing/2014/main" id="{98368C38-4CB0-1D0C-1FDA-505D29B1F198}"/>
              </a:ext>
            </a:extLst>
          </p:cNvPr>
          <p:cNvSpPr>
            <a:spLocks noGrp="1"/>
          </p:cNvSpPr>
          <p:nvPr>
            <p:ph type="sldNum" sz="quarter" idx="12"/>
          </p:nvPr>
        </p:nvSpPr>
        <p:spPr/>
        <p:txBody>
          <a:bodyPr/>
          <a:lstStyle/>
          <a:p>
            <a:fld id="{C5EF2332-01BF-834F-8236-50238282D533}" type="slidenum">
              <a:rPr lang="en-US" smtClean="0"/>
              <a:t>34</a:t>
            </a:fld>
            <a:endParaRPr lang="en-US"/>
          </a:p>
        </p:txBody>
      </p:sp>
      <p:pic>
        <p:nvPicPr>
          <p:cNvPr id="10" name="Picture 9">
            <a:extLst>
              <a:ext uri="{FF2B5EF4-FFF2-40B4-BE49-F238E27FC236}">
                <a16:creationId xmlns:a16="http://schemas.microsoft.com/office/drawing/2014/main" id="{29D6768A-AC62-9CE6-69C0-57FF39F26392}"/>
              </a:ext>
            </a:extLst>
          </p:cNvPr>
          <p:cNvPicPr>
            <a:picLocks noChangeAspect="1"/>
          </p:cNvPicPr>
          <p:nvPr/>
        </p:nvPicPr>
        <p:blipFill>
          <a:blip r:embed="rId3"/>
          <a:stretch>
            <a:fillRect/>
          </a:stretch>
        </p:blipFill>
        <p:spPr>
          <a:xfrm>
            <a:off x="5446471" y="1775016"/>
            <a:ext cx="6635333" cy="3628257"/>
          </a:xfrm>
          <a:prstGeom prst="rect">
            <a:avLst/>
          </a:prstGeom>
        </p:spPr>
      </p:pic>
    </p:spTree>
    <p:extLst>
      <p:ext uri="{BB962C8B-B14F-4D97-AF65-F5344CB8AC3E}">
        <p14:creationId xmlns:p14="http://schemas.microsoft.com/office/powerpoint/2010/main" val="2505682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EFEB-DBAD-4F3D-A0B0-5231C552AB8F}"/>
              </a:ext>
            </a:extLst>
          </p:cNvPr>
          <p:cNvSpPr>
            <a:spLocks noGrp="1"/>
          </p:cNvSpPr>
          <p:nvPr>
            <p:ph type="title"/>
          </p:nvPr>
        </p:nvSpPr>
        <p:spPr/>
        <p:txBody>
          <a:bodyPr/>
          <a:lstStyle/>
          <a:p>
            <a:r>
              <a:rPr lang="en-US" dirty="0"/>
              <a:t>Quarto </a:t>
            </a:r>
            <a:r>
              <a:rPr lang="en-US" altLang="zh-CN" dirty="0"/>
              <a:t>Example 3</a:t>
            </a:r>
            <a:endParaRPr lang="en-US" dirty="0"/>
          </a:p>
        </p:txBody>
      </p:sp>
      <p:sp>
        <p:nvSpPr>
          <p:cNvPr id="4" name="Date Placeholder 3">
            <a:extLst>
              <a:ext uri="{FF2B5EF4-FFF2-40B4-BE49-F238E27FC236}">
                <a16:creationId xmlns:a16="http://schemas.microsoft.com/office/drawing/2014/main" id="{AE310EF8-E6D2-3482-19D8-03413015ABA4}"/>
              </a:ext>
            </a:extLst>
          </p:cNvPr>
          <p:cNvSpPr>
            <a:spLocks noGrp="1"/>
          </p:cNvSpPr>
          <p:nvPr>
            <p:ph type="dt" sz="half" idx="10"/>
          </p:nvPr>
        </p:nvSpPr>
        <p:spPr/>
        <p:txBody>
          <a:bodyPr/>
          <a:lstStyle/>
          <a:p>
            <a:r>
              <a:rPr lang="en-US"/>
              <a:t>FERRIS STATE UNIVERSITY</a:t>
            </a:r>
          </a:p>
        </p:txBody>
      </p:sp>
      <p:sp>
        <p:nvSpPr>
          <p:cNvPr id="5" name="Footer Placeholder 4">
            <a:extLst>
              <a:ext uri="{FF2B5EF4-FFF2-40B4-BE49-F238E27FC236}">
                <a16:creationId xmlns:a16="http://schemas.microsoft.com/office/drawing/2014/main" id="{86761EC3-C58F-CFD2-8663-5ADBA9F8D554}"/>
              </a:ext>
            </a:extLst>
          </p:cNvPr>
          <p:cNvSpPr>
            <a:spLocks noGrp="1"/>
          </p:cNvSpPr>
          <p:nvPr>
            <p:ph type="ftr" sz="quarter" idx="11"/>
          </p:nvPr>
        </p:nvSpPr>
        <p:spPr/>
        <p:txBody>
          <a:bodyPr/>
          <a:lstStyle/>
          <a:p>
            <a:r>
              <a:rPr lang="en-US"/>
              <a:t>DSAN Capstone Project</a:t>
            </a:r>
          </a:p>
        </p:txBody>
      </p:sp>
      <p:sp>
        <p:nvSpPr>
          <p:cNvPr id="6" name="Slide Number Placeholder 5">
            <a:extLst>
              <a:ext uri="{FF2B5EF4-FFF2-40B4-BE49-F238E27FC236}">
                <a16:creationId xmlns:a16="http://schemas.microsoft.com/office/drawing/2014/main" id="{5B83471A-3240-D76C-58EB-38AA27A131C2}"/>
              </a:ext>
            </a:extLst>
          </p:cNvPr>
          <p:cNvSpPr>
            <a:spLocks noGrp="1"/>
          </p:cNvSpPr>
          <p:nvPr>
            <p:ph type="sldNum" sz="quarter" idx="12"/>
          </p:nvPr>
        </p:nvSpPr>
        <p:spPr/>
        <p:txBody>
          <a:bodyPr/>
          <a:lstStyle/>
          <a:p>
            <a:fld id="{C5EF2332-01BF-834F-8236-50238282D533}" type="slidenum">
              <a:rPr lang="en-US" smtClean="0"/>
              <a:t>35</a:t>
            </a:fld>
            <a:endParaRPr lang="en-US"/>
          </a:p>
        </p:txBody>
      </p:sp>
      <p:pic>
        <p:nvPicPr>
          <p:cNvPr id="8" name="Content Placeholder 7">
            <a:extLst>
              <a:ext uri="{FF2B5EF4-FFF2-40B4-BE49-F238E27FC236}">
                <a16:creationId xmlns:a16="http://schemas.microsoft.com/office/drawing/2014/main" id="{9E70E5D1-C23C-843B-1FA8-EC6149296E31}"/>
              </a:ext>
            </a:extLst>
          </p:cNvPr>
          <p:cNvPicPr>
            <a:picLocks noGrp="1" noChangeAspect="1"/>
          </p:cNvPicPr>
          <p:nvPr>
            <p:ph idx="1"/>
          </p:nvPr>
        </p:nvPicPr>
        <p:blipFill>
          <a:blip r:embed="rId2"/>
          <a:stretch>
            <a:fillRect/>
          </a:stretch>
        </p:blipFill>
        <p:spPr>
          <a:xfrm>
            <a:off x="306461" y="2413064"/>
            <a:ext cx="5061067" cy="2464655"/>
          </a:xfrm>
        </p:spPr>
      </p:pic>
      <p:pic>
        <p:nvPicPr>
          <p:cNvPr id="9" name="Picture 8">
            <a:extLst>
              <a:ext uri="{FF2B5EF4-FFF2-40B4-BE49-F238E27FC236}">
                <a16:creationId xmlns:a16="http://schemas.microsoft.com/office/drawing/2014/main" id="{A678B81C-4882-ABAD-9779-A37C91F99C01}"/>
              </a:ext>
            </a:extLst>
          </p:cNvPr>
          <p:cNvPicPr>
            <a:picLocks noChangeAspect="1"/>
          </p:cNvPicPr>
          <p:nvPr/>
        </p:nvPicPr>
        <p:blipFill>
          <a:blip r:embed="rId3"/>
          <a:stretch>
            <a:fillRect/>
          </a:stretch>
        </p:blipFill>
        <p:spPr>
          <a:xfrm>
            <a:off x="6327648" y="1199133"/>
            <a:ext cx="4202867" cy="5081603"/>
          </a:xfrm>
          <a:prstGeom prst="rect">
            <a:avLst/>
          </a:prstGeom>
        </p:spPr>
      </p:pic>
    </p:spTree>
    <p:extLst>
      <p:ext uri="{BB962C8B-B14F-4D97-AF65-F5344CB8AC3E}">
        <p14:creationId xmlns:p14="http://schemas.microsoft.com/office/powerpoint/2010/main" val="1953206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EFEB-DBAD-4F3D-A0B0-5231C552AB8F}"/>
              </a:ext>
            </a:extLst>
          </p:cNvPr>
          <p:cNvSpPr>
            <a:spLocks noGrp="1"/>
          </p:cNvSpPr>
          <p:nvPr>
            <p:ph type="title"/>
          </p:nvPr>
        </p:nvSpPr>
        <p:spPr/>
        <p:txBody>
          <a:bodyPr/>
          <a:lstStyle/>
          <a:p>
            <a:r>
              <a:rPr lang="en-US" dirty="0"/>
              <a:t>Quarto </a:t>
            </a:r>
            <a:r>
              <a:rPr lang="en-US" altLang="zh-CN" dirty="0"/>
              <a:t>Example 4</a:t>
            </a:r>
            <a:endParaRPr lang="en-US" dirty="0"/>
          </a:p>
        </p:txBody>
      </p:sp>
      <p:sp>
        <p:nvSpPr>
          <p:cNvPr id="4" name="Date Placeholder 3">
            <a:extLst>
              <a:ext uri="{FF2B5EF4-FFF2-40B4-BE49-F238E27FC236}">
                <a16:creationId xmlns:a16="http://schemas.microsoft.com/office/drawing/2014/main" id="{AE310EF8-E6D2-3482-19D8-03413015ABA4}"/>
              </a:ext>
            </a:extLst>
          </p:cNvPr>
          <p:cNvSpPr>
            <a:spLocks noGrp="1"/>
          </p:cNvSpPr>
          <p:nvPr>
            <p:ph type="dt" sz="half" idx="10"/>
          </p:nvPr>
        </p:nvSpPr>
        <p:spPr/>
        <p:txBody>
          <a:bodyPr/>
          <a:lstStyle/>
          <a:p>
            <a:r>
              <a:rPr lang="en-US"/>
              <a:t>FERRIS STATE UNIVERSITY</a:t>
            </a:r>
          </a:p>
        </p:txBody>
      </p:sp>
      <p:sp>
        <p:nvSpPr>
          <p:cNvPr id="5" name="Footer Placeholder 4">
            <a:extLst>
              <a:ext uri="{FF2B5EF4-FFF2-40B4-BE49-F238E27FC236}">
                <a16:creationId xmlns:a16="http://schemas.microsoft.com/office/drawing/2014/main" id="{86761EC3-C58F-CFD2-8663-5ADBA9F8D554}"/>
              </a:ext>
            </a:extLst>
          </p:cNvPr>
          <p:cNvSpPr>
            <a:spLocks noGrp="1"/>
          </p:cNvSpPr>
          <p:nvPr>
            <p:ph type="ftr" sz="quarter" idx="11"/>
          </p:nvPr>
        </p:nvSpPr>
        <p:spPr/>
        <p:txBody>
          <a:bodyPr/>
          <a:lstStyle/>
          <a:p>
            <a:r>
              <a:rPr lang="en-US"/>
              <a:t>DSAN Capstone Project</a:t>
            </a:r>
          </a:p>
        </p:txBody>
      </p:sp>
      <p:sp>
        <p:nvSpPr>
          <p:cNvPr id="6" name="Slide Number Placeholder 5">
            <a:extLst>
              <a:ext uri="{FF2B5EF4-FFF2-40B4-BE49-F238E27FC236}">
                <a16:creationId xmlns:a16="http://schemas.microsoft.com/office/drawing/2014/main" id="{5B83471A-3240-D76C-58EB-38AA27A131C2}"/>
              </a:ext>
            </a:extLst>
          </p:cNvPr>
          <p:cNvSpPr>
            <a:spLocks noGrp="1"/>
          </p:cNvSpPr>
          <p:nvPr>
            <p:ph type="sldNum" sz="quarter" idx="12"/>
          </p:nvPr>
        </p:nvSpPr>
        <p:spPr/>
        <p:txBody>
          <a:bodyPr/>
          <a:lstStyle/>
          <a:p>
            <a:fld id="{C5EF2332-01BF-834F-8236-50238282D533}" type="slidenum">
              <a:rPr lang="en-US" smtClean="0"/>
              <a:t>36</a:t>
            </a:fld>
            <a:endParaRPr lang="en-US"/>
          </a:p>
        </p:txBody>
      </p:sp>
      <p:pic>
        <p:nvPicPr>
          <p:cNvPr id="12" name="Picture 11">
            <a:extLst>
              <a:ext uri="{FF2B5EF4-FFF2-40B4-BE49-F238E27FC236}">
                <a16:creationId xmlns:a16="http://schemas.microsoft.com/office/drawing/2014/main" id="{74AE2EA4-28F0-2AC0-14F5-4C108FFB0120}"/>
              </a:ext>
            </a:extLst>
          </p:cNvPr>
          <p:cNvPicPr>
            <a:picLocks noChangeAspect="1"/>
          </p:cNvPicPr>
          <p:nvPr/>
        </p:nvPicPr>
        <p:blipFill>
          <a:blip r:embed="rId2"/>
          <a:stretch>
            <a:fillRect/>
          </a:stretch>
        </p:blipFill>
        <p:spPr>
          <a:xfrm>
            <a:off x="127963" y="2083802"/>
            <a:ext cx="4828086" cy="2288542"/>
          </a:xfrm>
          <a:prstGeom prst="rect">
            <a:avLst/>
          </a:prstGeom>
        </p:spPr>
      </p:pic>
      <p:pic>
        <p:nvPicPr>
          <p:cNvPr id="14" name="Picture 13">
            <a:extLst>
              <a:ext uri="{FF2B5EF4-FFF2-40B4-BE49-F238E27FC236}">
                <a16:creationId xmlns:a16="http://schemas.microsoft.com/office/drawing/2014/main" id="{D34C9870-B98E-B9C9-0EDE-735C9C490F91}"/>
              </a:ext>
            </a:extLst>
          </p:cNvPr>
          <p:cNvPicPr>
            <a:picLocks noChangeAspect="1"/>
          </p:cNvPicPr>
          <p:nvPr/>
        </p:nvPicPr>
        <p:blipFill>
          <a:blip r:embed="rId3"/>
          <a:stretch>
            <a:fillRect/>
          </a:stretch>
        </p:blipFill>
        <p:spPr>
          <a:xfrm>
            <a:off x="5245345" y="1777944"/>
            <a:ext cx="6799098" cy="3635304"/>
          </a:xfrm>
          <a:prstGeom prst="rect">
            <a:avLst/>
          </a:prstGeom>
        </p:spPr>
      </p:pic>
    </p:spTree>
    <p:extLst>
      <p:ext uri="{BB962C8B-B14F-4D97-AF65-F5344CB8AC3E}">
        <p14:creationId xmlns:p14="http://schemas.microsoft.com/office/powerpoint/2010/main" val="2193570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Reference</a:t>
            </a:r>
          </a:p>
        </p:txBody>
      </p:sp>
      <p:sp>
        <p:nvSpPr>
          <p:cNvPr id="3" name="Content Placeholder 2"/>
          <p:cNvSpPr>
            <a:spLocks noGrp="1"/>
          </p:cNvSpPr>
          <p:nvPr>
            <p:ph idx="1"/>
          </p:nvPr>
        </p:nvSpPr>
        <p:spPr/>
        <p:txBody>
          <a:bodyPr/>
          <a:lstStyle/>
          <a:p>
            <a:pPr marL="0" lvl="0" indent="0">
              <a:buNone/>
            </a:pPr>
            <a:r>
              <a:rPr dirty="0"/>
              <a:t>Wang, </a:t>
            </a:r>
            <a:r>
              <a:rPr dirty="0" err="1"/>
              <a:t>Quanzeng</a:t>
            </a:r>
            <a:r>
              <a:rPr dirty="0"/>
              <a:t>, </a:t>
            </a:r>
            <a:r>
              <a:rPr dirty="0" err="1"/>
              <a:t>Yangling</a:t>
            </a:r>
            <a:r>
              <a:rPr dirty="0"/>
              <a:t> Zhou, </a:t>
            </a:r>
            <a:r>
              <a:rPr dirty="0" err="1"/>
              <a:t>Pedram</a:t>
            </a:r>
            <a:r>
              <a:rPr dirty="0"/>
              <a:t> </a:t>
            </a:r>
            <a:r>
              <a:rPr dirty="0" err="1"/>
              <a:t>Ghassemi</a:t>
            </a:r>
            <a:r>
              <a:rPr dirty="0"/>
              <a:t>, Divya </a:t>
            </a:r>
            <a:r>
              <a:rPr dirty="0" err="1"/>
              <a:t>Chenna</a:t>
            </a:r>
            <a:r>
              <a:rPr dirty="0"/>
              <a:t>, Meng Chen, Joseph </a:t>
            </a:r>
            <a:r>
              <a:rPr dirty="0" err="1"/>
              <a:t>Casamento</a:t>
            </a:r>
            <a:r>
              <a:rPr dirty="0"/>
              <a:t>, Trevor Pfefer, and David McBride. 2023. “Facial and Oral Temperature Data from a Large Set of Human Subject Volunteers (Version 1.0.0).” PhysioNet. </a:t>
            </a:r>
            <a:r>
              <a:rPr dirty="0">
                <a:hlinkClick r:id="rId2"/>
              </a:rPr>
              <a:t>https://doi.org/10.13026/3bhc-9065</a:t>
            </a:r>
            <a:r>
              <a:rPr dirty="0"/>
              <a:t>.</a:t>
            </a:r>
            <a:endParaRPr lang="en-US" dirty="0"/>
          </a:p>
          <a:p>
            <a:pPr marL="0" lvl="0" indent="0">
              <a:buNone/>
            </a:pPr>
            <a:endParaRPr lang="en-US" dirty="0">
              <a:hlinkClick r:id="rId3"/>
            </a:endParaRPr>
          </a:p>
          <a:p>
            <a:pPr marL="0" lvl="0" indent="0">
              <a:buNone/>
            </a:pPr>
            <a:r>
              <a:rPr lang="en-US" dirty="0">
                <a:hlinkClick r:id="rId3"/>
              </a:rPr>
              <a:t>Markdown Basics – Quarto</a:t>
            </a:r>
            <a:endParaRPr lang="en-US" dirty="0"/>
          </a:p>
          <a:p>
            <a:pPr marL="0" lvl="0" indent="0">
              <a:buNone/>
            </a:pPr>
            <a:r>
              <a:rPr lang="en-US" dirty="0"/>
              <a:t>https://quarto.org/docs/authoring/markdown-basics.html#text-formatting</a:t>
            </a:r>
            <a:endParaRPr dirty="0"/>
          </a:p>
        </p:txBody>
      </p:sp>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D4DAA-5A03-45D7-3C8A-7D3CB21DDB87}"/>
              </a:ext>
            </a:extLst>
          </p:cNvPr>
          <p:cNvSpPr>
            <a:spLocks noGrp="1"/>
          </p:cNvSpPr>
          <p:nvPr>
            <p:ph type="title"/>
          </p:nvPr>
        </p:nvSpPr>
        <p:spPr>
          <a:xfrm>
            <a:off x="3617976" y="2633154"/>
            <a:ext cx="4803648" cy="1591691"/>
          </a:xfrm>
        </p:spPr>
        <p:txBody>
          <a:bodyPr/>
          <a:lstStyle/>
          <a:p>
            <a:r>
              <a:rPr lang="en-US" dirty="0"/>
              <a:t>Thank you!</a:t>
            </a:r>
          </a:p>
        </p:txBody>
      </p:sp>
    </p:spTree>
    <p:extLst>
      <p:ext uri="{BB962C8B-B14F-4D97-AF65-F5344CB8AC3E}">
        <p14:creationId xmlns:p14="http://schemas.microsoft.com/office/powerpoint/2010/main" val="3900395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Variables list</a:t>
            </a:r>
          </a:p>
        </p:txBody>
      </p:sp>
      <p:graphicFrame>
        <p:nvGraphicFramePr>
          <p:cNvPr id="6" name="Content Placeholder 5"/>
          <p:cNvGraphicFramePr>
            <a:graphicFrameLocks noGrp="1"/>
          </p:cNvGraphicFramePr>
          <p:nvPr>
            <p:ph idx="1"/>
          </p:nvPr>
        </p:nvGraphicFramePr>
        <p:xfrm>
          <a:off x="838200" y="1816100"/>
          <a:ext cx="10515600" cy="31089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0">
                <a:tc>
                  <a:txBody>
                    <a:bodyPr/>
                    <a:lstStyle/>
                    <a:p>
                      <a:pPr marL="0" lvl="0" indent="0" algn="l">
                        <a:buNone/>
                      </a:pPr>
                      <a:r>
                        <a:t>Variable Name</a:t>
                      </a:r>
                    </a:p>
                  </a:txBody>
                  <a:tcPr/>
                </a:tc>
                <a:tc>
                  <a:txBody>
                    <a:bodyPr/>
                    <a:lstStyle/>
                    <a:p>
                      <a:pPr marL="0" lvl="0" indent="0" algn="l">
                        <a:buNone/>
                      </a:pPr>
                      <a:r>
                        <a:t>Role</a:t>
                      </a:r>
                    </a:p>
                  </a:txBody>
                  <a:tcPr/>
                </a:tc>
                <a:tc>
                  <a:txBody>
                    <a:bodyPr/>
                    <a:lstStyle/>
                    <a:p>
                      <a:pPr marL="0" lvl="0" indent="0" algn="l">
                        <a:buNone/>
                      </a:pPr>
                      <a:r>
                        <a:t>Type</a:t>
                      </a:r>
                    </a:p>
                  </a:txBody>
                  <a:tcPr/>
                </a:tc>
                <a:tc>
                  <a:txBody>
                    <a:bodyPr/>
                    <a:lstStyle/>
                    <a:p>
                      <a:pPr marL="0" lvl="0" indent="0" algn="l">
                        <a:buNone/>
                      </a:pPr>
                      <a:r>
                        <a:t>Description</a:t>
                      </a:r>
                    </a:p>
                  </a:txBody>
                  <a:tcPr/>
                </a:tc>
                <a:extLst>
                  <a:ext uri="{0D108BD9-81ED-4DB2-BD59-A6C34878D82A}">
                    <a16:rowId xmlns:a16="http://schemas.microsoft.com/office/drawing/2014/main" val="10000"/>
                  </a:ext>
                </a:extLst>
              </a:tr>
              <a:tr h="0">
                <a:tc>
                  <a:txBody>
                    <a:bodyPr/>
                    <a:lstStyle/>
                    <a:p>
                      <a:pPr marL="0" lvl="0" indent="0" algn="l">
                        <a:buNone/>
                      </a:pPr>
                      <a:r>
                        <a:t>SubjectID</a:t>
                      </a:r>
                    </a:p>
                  </a:txBody>
                  <a:tcPr/>
                </a:tc>
                <a:tc>
                  <a:txBody>
                    <a:bodyPr/>
                    <a:lstStyle/>
                    <a:p>
                      <a:pPr marL="0" lvl="0" indent="0" algn="l">
                        <a:buNone/>
                      </a:pPr>
                      <a:r>
                        <a:t>ID</a:t>
                      </a:r>
                    </a:p>
                  </a:txBody>
                  <a:tcPr/>
                </a:tc>
                <a:tc>
                  <a:txBody>
                    <a:bodyPr/>
                    <a:lstStyle/>
                    <a:p>
                      <a:pPr marL="0" lvl="0" indent="0" algn="l">
                        <a:buNone/>
                      </a:pPr>
                      <a:r>
                        <a:t>Categorical</a:t>
                      </a:r>
                    </a:p>
                  </a:txBody>
                  <a:tcPr/>
                </a:tc>
                <a:tc>
                  <a:txBody>
                    <a:bodyPr/>
                    <a:lstStyle/>
                    <a:p>
                      <a:pPr marL="0" lvl="0" indent="0" algn="l">
                        <a:buNone/>
                      </a:pPr>
                      <a:r>
                        <a:t>Subject ID</a:t>
                      </a:r>
                    </a:p>
                  </a:txBody>
                  <a:tcPr/>
                </a:tc>
                <a:extLst>
                  <a:ext uri="{0D108BD9-81ED-4DB2-BD59-A6C34878D82A}">
                    <a16:rowId xmlns:a16="http://schemas.microsoft.com/office/drawing/2014/main" val="10001"/>
                  </a:ext>
                </a:extLst>
              </a:tr>
              <a:tr h="0">
                <a:tc>
                  <a:txBody>
                    <a:bodyPr/>
                    <a:lstStyle/>
                    <a:p>
                      <a:pPr marL="0" lvl="0" indent="0" algn="l">
                        <a:buNone/>
                      </a:pPr>
                      <a:r>
                        <a:t>T_OR_Max1</a:t>
                      </a:r>
                    </a:p>
                  </a:txBody>
                  <a:tcPr/>
                </a:tc>
                <a:tc>
                  <a:txBody>
                    <a:bodyPr/>
                    <a:lstStyle/>
                    <a:p>
                      <a:pPr marL="0" lvl="0" indent="0" algn="l">
                        <a:buNone/>
                      </a:pPr>
                      <a:r>
                        <a:t>Target</a:t>
                      </a:r>
                    </a:p>
                  </a:txBody>
                  <a:tcPr/>
                </a:tc>
                <a:tc>
                  <a:txBody>
                    <a:bodyPr/>
                    <a:lstStyle/>
                    <a:p>
                      <a:pPr marL="0" lvl="0" indent="0" algn="l">
                        <a:buNone/>
                      </a:pPr>
                      <a:r>
                        <a:t>Continuous</a:t>
                      </a:r>
                    </a:p>
                  </a:txBody>
                  <a:tcPr/>
                </a:tc>
                <a:tc>
                  <a:txBody>
                    <a:bodyPr/>
                    <a:lstStyle/>
                    <a:p>
                      <a:pPr marL="0" lvl="0" indent="0" algn="l">
                        <a:buNone/>
                      </a:pPr>
                      <a:r>
                        <a:t>Oral temperature</a:t>
                      </a:r>
                    </a:p>
                  </a:txBody>
                  <a:tcPr/>
                </a:tc>
                <a:extLst>
                  <a:ext uri="{0D108BD9-81ED-4DB2-BD59-A6C34878D82A}">
                    <a16:rowId xmlns:a16="http://schemas.microsoft.com/office/drawing/2014/main" val="10002"/>
                  </a:ext>
                </a:extLst>
              </a:tr>
              <a:tr h="0">
                <a:tc>
                  <a:txBody>
                    <a:bodyPr/>
                    <a:lstStyle/>
                    <a:p>
                      <a:pPr marL="0" lvl="0" indent="0" algn="l">
                        <a:buNone/>
                      </a:pPr>
                      <a:r>
                        <a:t>Gender</a:t>
                      </a:r>
                    </a:p>
                  </a:txBody>
                  <a:tcPr/>
                </a:tc>
                <a:tc>
                  <a:txBody>
                    <a:bodyPr/>
                    <a:lstStyle/>
                    <a:p>
                      <a:pPr marL="0" lvl="0" indent="0" algn="l">
                        <a:buNone/>
                      </a:pPr>
                      <a:r>
                        <a:t>Feature</a:t>
                      </a:r>
                    </a:p>
                  </a:txBody>
                  <a:tcPr/>
                </a:tc>
                <a:tc>
                  <a:txBody>
                    <a:bodyPr/>
                    <a:lstStyle/>
                    <a:p>
                      <a:pPr marL="0" lvl="0" indent="0" algn="l">
                        <a:buNone/>
                      </a:pPr>
                      <a:r>
                        <a:t>Categorical</a:t>
                      </a:r>
                    </a:p>
                  </a:txBody>
                  <a:tcPr/>
                </a:tc>
                <a:tc>
                  <a:txBody>
                    <a:bodyPr/>
                    <a:lstStyle/>
                    <a:p>
                      <a:pPr marL="0" lvl="0" indent="0" algn="l">
                        <a:buNone/>
                      </a:pPr>
                      <a:r>
                        <a:t>Male or Female</a:t>
                      </a:r>
                    </a:p>
                  </a:txBody>
                  <a:tcPr/>
                </a:tc>
                <a:extLst>
                  <a:ext uri="{0D108BD9-81ED-4DB2-BD59-A6C34878D82A}">
                    <a16:rowId xmlns:a16="http://schemas.microsoft.com/office/drawing/2014/main" val="10003"/>
                  </a:ext>
                </a:extLst>
              </a:tr>
              <a:tr h="0">
                <a:tc>
                  <a:txBody>
                    <a:bodyPr/>
                    <a:lstStyle/>
                    <a:p>
                      <a:pPr marL="0" lvl="0" indent="0" algn="l">
                        <a:buNone/>
                      </a:pPr>
                      <a:r>
                        <a:t>…</a:t>
                      </a:r>
                    </a:p>
                  </a:txBody>
                  <a:tcPr/>
                </a:tc>
                <a:tc>
                  <a:txBody>
                    <a:bodyPr/>
                    <a:lstStyle/>
                    <a:p>
                      <a:pPr marL="0" lvl="0" indent="0" algn="l">
                        <a:buNone/>
                      </a:pPr>
                      <a:r>
                        <a:t>…</a:t>
                      </a:r>
                    </a:p>
                  </a:txBody>
                  <a:tcPr/>
                </a:tc>
                <a:tc>
                  <a:txBody>
                    <a:bodyPr/>
                    <a:lstStyle/>
                    <a:p>
                      <a:pPr marL="0" lvl="0" indent="0" algn="l">
                        <a:buNone/>
                      </a:pPr>
                      <a:r>
                        <a:t>…</a:t>
                      </a:r>
                    </a:p>
                  </a:txBody>
                  <a:tcPr/>
                </a:tc>
                <a:tc>
                  <a:txBody>
                    <a:bodyPr/>
                    <a:lstStyle/>
                    <a:p>
                      <a:endParaRPr/>
                    </a:p>
                  </a:txBody>
                  <a:tcPr/>
                </a:tc>
                <a:extLst>
                  <a:ext uri="{0D108BD9-81ED-4DB2-BD59-A6C34878D82A}">
                    <a16:rowId xmlns:a16="http://schemas.microsoft.com/office/drawing/2014/main" val="10004"/>
                  </a:ext>
                </a:extLst>
              </a:tr>
              <a:tr h="0">
                <a:tc>
                  <a:txBody>
                    <a:bodyPr/>
                    <a:lstStyle/>
                    <a:p>
                      <a:pPr marL="0" lvl="0" indent="0" algn="l">
                        <a:buNone/>
                      </a:pPr>
                      <a:r>
                        <a:t>…</a:t>
                      </a:r>
                    </a:p>
                  </a:txBody>
                  <a:tcPr/>
                </a:tc>
                <a:tc>
                  <a:txBody>
                    <a:bodyPr/>
                    <a:lstStyle/>
                    <a:p>
                      <a:pPr marL="0" lvl="0" indent="0" algn="l">
                        <a:buNone/>
                      </a:pPr>
                      <a:r>
                        <a:t>…</a:t>
                      </a:r>
                    </a:p>
                  </a:txBody>
                  <a:tcPr/>
                </a:tc>
                <a:tc>
                  <a:txBody>
                    <a:bodyPr/>
                    <a:lstStyle/>
                    <a:p>
                      <a:pPr marL="0" lvl="0" indent="0" algn="l">
                        <a:buNone/>
                      </a:pPr>
                      <a:r>
                        <a:t>…</a:t>
                      </a:r>
                    </a:p>
                  </a:txBody>
                  <a:tcPr/>
                </a:tc>
                <a:tc>
                  <a:txBody>
                    <a:bodyPr/>
                    <a:lstStyle/>
                    <a:p>
                      <a:endParaRPr/>
                    </a:p>
                  </a:txBody>
                  <a:tcPr/>
                </a:tc>
                <a:extLst>
                  <a:ext uri="{0D108BD9-81ED-4DB2-BD59-A6C34878D82A}">
                    <a16:rowId xmlns:a16="http://schemas.microsoft.com/office/drawing/2014/main" val="10005"/>
                  </a:ext>
                </a:extLst>
              </a:tr>
              <a:tr h="0">
                <a:tc>
                  <a:txBody>
                    <a:bodyPr/>
                    <a:lstStyle/>
                    <a:p>
                      <a:pPr marL="0" lvl="0" indent="0" algn="l">
                        <a:buNone/>
                      </a:pPr>
                      <a:r>
                        <a:t>T_Max1</a:t>
                      </a:r>
                    </a:p>
                  </a:txBody>
                  <a:tcPr/>
                </a:tc>
                <a:tc>
                  <a:txBody>
                    <a:bodyPr/>
                    <a:lstStyle/>
                    <a:p>
                      <a:pPr marL="0" lvl="0" indent="0" algn="l">
                        <a:buNone/>
                      </a:pPr>
                      <a:r>
                        <a:t>Feature</a:t>
                      </a:r>
                    </a:p>
                  </a:txBody>
                  <a:tcPr/>
                </a:tc>
                <a:tc>
                  <a:txBody>
                    <a:bodyPr/>
                    <a:lstStyle/>
                    <a:p>
                      <a:pPr marL="0" lvl="0" indent="0" algn="l">
                        <a:buNone/>
                      </a:pPr>
                      <a:r>
                        <a:t>Continuous</a:t>
                      </a:r>
                    </a:p>
                  </a:txBody>
                  <a:tcPr/>
                </a:tc>
                <a:tc>
                  <a:txBody>
                    <a:bodyPr/>
                    <a:lstStyle/>
                    <a:p>
                      <a:pPr marL="0" lvl="0" indent="0" algn="l">
                        <a:buNone/>
                      </a:pPr>
                      <a:r>
                        <a:t>Maximum temperature within the whole face region</a:t>
                      </a:r>
                    </a:p>
                  </a:txBody>
                  <a:tcPr/>
                </a:tc>
                <a:extLst>
                  <a:ext uri="{0D108BD9-81ED-4DB2-BD59-A6C34878D82A}">
                    <a16:rowId xmlns:a16="http://schemas.microsoft.com/office/drawing/2014/main" val="10006"/>
                  </a:ext>
                </a:extLst>
              </a:tr>
            </a:tbl>
          </a:graphicData>
        </a:graphic>
      </p:graphicFrame>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3" name="Slide Number Placeholder 5"/>
          <p:cNvSpPr>
            <a:spLocks noGrp="1"/>
          </p:cNvSpPr>
          <p:nvPr>
            <p:ph type="sldNum" sz="quarter" idx="12"/>
          </p:nvPr>
        </p:nvSpPr>
        <p:spPr/>
        <p:txBody>
          <a:bodyPr/>
          <a:lstStyle/>
          <a:p>
            <a:fld id="{C5EF2332-01BF-834F-8236-50238282D533}"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Measure Guidance</a:t>
            </a:r>
          </a:p>
        </p:txBody>
      </p:sp>
      <p:sp>
        <p:nvSpPr>
          <p:cNvPr id="3" name="Content Placeholder 2"/>
          <p:cNvSpPr>
            <a:spLocks noGrp="1"/>
          </p:cNvSpPr>
          <p:nvPr>
            <p:ph idx="1"/>
          </p:nvPr>
        </p:nvSpPr>
        <p:spPr/>
        <p:txBody>
          <a:bodyPr/>
          <a:lstStyle/>
          <a:p>
            <a:pPr marL="0" lvl="0" indent="0">
              <a:buNone/>
            </a:pPr>
            <a:r>
              <a:rPr lang="en-US" i="1" dirty="0"/>
              <a:t>Figure 2</a:t>
            </a:r>
          </a:p>
        </p:txBody>
      </p:sp>
      <p:pic>
        <p:nvPicPr>
          <p:cNvPr id="7" name="Picture 1" descr="facial_oral_temperature_data/_Figure1.png"/>
          <p:cNvPicPr>
            <a:picLocks noGrp="1" noChangeAspect="1"/>
          </p:cNvPicPr>
          <p:nvPr/>
        </p:nvPicPr>
        <p:blipFill>
          <a:blip r:embed="rId2"/>
          <a:stretch>
            <a:fillRect/>
          </a:stretch>
        </p:blipFill>
        <p:spPr bwMode="auto">
          <a:xfrm>
            <a:off x="2298700" y="1816100"/>
            <a:ext cx="7607300" cy="3835400"/>
          </a:xfrm>
          <a:prstGeom prst="rect">
            <a:avLst/>
          </a:prstGeom>
          <a:noFill/>
          <a:ln w="9525">
            <a:noFill/>
            <a:headEnd/>
            <a:tailEnd/>
          </a:ln>
        </p:spPr>
      </p:pic>
      <p:sp>
        <p:nvSpPr>
          <p:cNvPr id="8" name="TextBox 3"/>
          <p:cNvSpPr txBox="1"/>
          <p:nvPr/>
        </p:nvSpPr>
        <p:spPr>
          <a:xfrm>
            <a:off x="838200" y="5651500"/>
            <a:ext cx="10515600" cy="508000"/>
          </a:xfrm>
          <a:prstGeom prst="rect">
            <a:avLst/>
          </a:prstGeom>
          <a:noFill/>
        </p:spPr>
        <p:txBody>
          <a:bodyPr/>
          <a:lstStyle/>
          <a:p>
            <a:pPr marL="0" lvl="0" indent="0" algn="ctr">
              <a:buNone/>
            </a:pPr>
            <a:r>
              <a:t>Measurement guidance</a:t>
            </a:r>
          </a:p>
        </p:txBody>
      </p:sp>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dirty="0"/>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Measure Guidance continued</a:t>
            </a:r>
          </a:p>
        </p:txBody>
      </p:sp>
      <p:sp>
        <p:nvSpPr>
          <p:cNvPr id="3" name="Content Placeholder 2"/>
          <p:cNvSpPr>
            <a:spLocks noGrp="1"/>
          </p:cNvSpPr>
          <p:nvPr>
            <p:ph idx="1"/>
          </p:nvPr>
        </p:nvSpPr>
        <p:spPr>
          <a:xfrm>
            <a:off x="160421" y="1992313"/>
            <a:ext cx="11193379" cy="4184650"/>
          </a:xfrm>
        </p:spPr>
        <p:txBody>
          <a:bodyPr/>
          <a:lstStyle/>
          <a:p>
            <a:pPr marL="0" lvl="0" indent="0">
              <a:buNone/>
            </a:pPr>
            <a:r>
              <a:rPr i="1" dirty="0"/>
              <a:t>Figure </a:t>
            </a:r>
            <a:r>
              <a:rPr lang="en-US" i="1" dirty="0"/>
              <a:t>3</a:t>
            </a:r>
            <a:endParaRPr i="1" dirty="0"/>
          </a:p>
        </p:txBody>
      </p:sp>
      <p:pic>
        <p:nvPicPr>
          <p:cNvPr id="7" name="Picture 1" descr="facial_oral_temperature_data/JBO_25_9_097002_f001.png"/>
          <p:cNvPicPr>
            <a:picLocks noGrp="1" noChangeAspect="1"/>
          </p:cNvPicPr>
          <p:nvPr/>
        </p:nvPicPr>
        <p:blipFill>
          <a:blip r:embed="rId2"/>
          <a:stretch>
            <a:fillRect/>
          </a:stretch>
        </p:blipFill>
        <p:spPr bwMode="auto">
          <a:xfrm>
            <a:off x="1515979" y="1992313"/>
            <a:ext cx="10515600" cy="3479800"/>
          </a:xfrm>
          <a:prstGeom prst="rect">
            <a:avLst/>
          </a:prstGeom>
          <a:noFill/>
          <a:ln w="9525">
            <a:noFill/>
            <a:headEnd/>
            <a:tailEnd/>
          </a:ln>
        </p:spPr>
      </p:pic>
      <p:sp>
        <p:nvSpPr>
          <p:cNvPr id="8" name="TextBox 3"/>
          <p:cNvSpPr txBox="1"/>
          <p:nvPr/>
        </p:nvSpPr>
        <p:spPr>
          <a:xfrm>
            <a:off x="838200" y="5651500"/>
            <a:ext cx="10515600" cy="508000"/>
          </a:xfrm>
          <a:prstGeom prst="rect">
            <a:avLst/>
          </a:prstGeom>
          <a:noFill/>
        </p:spPr>
        <p:txBody>
          <a:bodyPr/>
          <a:lstStyle/>
          <a:p>
            <a:pPr marL="0" lvl="0" indent="0" algn="ctr">
              <a:buNone/>
            </a:pPr>
            <a:r>
              <a:t>Mesurement guidance02</a:t>
            </a:r>
          </a:p>
        </p:txBody>
      </p:sp>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The R Packages Used</a:t>
            </a:r>
          </a:p>
        </p:txBody>
      </p:sp>
      <p:sp>
        <p:nvSpPr>
          <p:cNvPr id="3" name="Content Placeholder 2"/>
          <p:cNvSpPr>
            <a:spLocks noGrp="1"/>
          </p:cNvSpPr>
          <p:nvPr>
            <p:ph idx="1"/>
          </p:nvPr>
        </p:nvSpPr>
        <p:spPr/>
        <p:txBody>
          <a:bodyPr>
            <a:normAutofit/>
          </a:bodyPr>
          <a:lstStyle/>
          <a:p>
            <a:pPr lvl="0" indent="0">
              <a:buNone/>
            </a:pPr>
            <a:r>
              <a:rPr lang="en-US" b="1" dirty="0" err="1">
                <a:solidFill>
                  <a:schemeClr val="bg2">
                    <a:lumMod val="50000"/>
                  </a:schemeClr>
                </a:solidFill>
                <a:latin typeface="Courier"/>
              </a:rPr>
              <a:t>tidyverse</a:t>
            </a:r>
            <a:r>
              <a:rPr lang="en-US" b="1" dirty="0">
                <a:solidFill>
                  <a:schemeClr val="bg2">
                    <a:lumMod val="50000"/>
                  </a:schemeClr>
                </a:solidFill>
                <a:latin typeface="Courier"/>
              </a:rPr>
              <a:t> </a:t>
            </a:r>
            <a:r>
              <a:rPr lang="en-US" sz="1700" dirty="0"/>
              <a:t>Data manipulation, visualization, importing, and cleaning</a:t>
            </a:r>
            <a:br>
              <a:rPr lang="en-US" b="1" dirty="0">
                <a:solidFill>
                  <a:schemeClr val="bg2">
                    <a:lumMod val="50000"/>
                  </a:schemeClr>
                </a:solidFill>
              </a:rPr>
            </a:br>
            <a:r>
              <a:rPr lang="en-US" b="1" dirty="0" err="1">
                <a:solidFill>
                  <a:schemeClr val="bg2">
                    <a:lumMod val="50000"/>
                  </a:schemeClr>
                </a:solidFill>
                <a:latin typeface="Courier"/>
              </a:rPr>
              <a:t>Hmisc</a:t>
            </a:r>
            <a:r>
              <a:rPr lang="en-US" b="1" dirty="0">
                <a:solidFill>
                  <a:schemeClr val="bg2">
                    <a:lumMod val="50000"/>
                  </a:schemeClr>
                </a:solidFill>
                <a:latin typeface="Courier"/>
              </a:rPr>
              <a:t> </a:t>
            </a:r>
            <a:r>
              <a:rPr lang="en-US" sz="1700" dirty="0"/>
              <a:t>Data analysis, imputing missing data, and advanced graphics</a:t>
            </a:r>
            <a:br>
              <a:rPr lang="en-US" sz="1700" b="1" dirty="0">
                <a:solidFill>
                  <a:schemeClr val="bg2">
                    <a:lumMod val="50000"/>
                  </a:schemeClr>
                </a:solidFill>
              </a:rPr>
            </a:br>
            <a:r>
              <a:rPr lang="en-US" b="1" dirty="0">
                <a:solidFill>
                  <a:schemeClr val="bg2">
                    <a:lumMod val="50000"/>
                  </a:schemeClr>
                </a:solidFill>
                <a:latin typeface="Courier"/>
              </a:rPr>
              <a:t>psych </a:t>
            </a:r>
            <a:r>
              <a:rPr lang="en-US" sz="1700" dirty="0"/>
              <a:t>Multivariate analysis, reliability analysis, and factor analysis</a:t>
            </a:r>
            <a:br>
              <a:rPr lang="en-US" b="1" dirty="0">
                <a:solidFill>
                  <a:schemeClr val="bg2">
                    <a:lumMod val="50000"/>
                  </a:schemeClr>
                </a:solidFill>
              </a:rPr>
            </a:br>
            <a:r>
              <a:rPr lang="en-US" b="1" dirty="0">
                <a:solidFill>
                  <a:schemeClr val="bg2">
                    <a:lumMod val="50000"/>
                  </a:schemeClr>
                </a:solidFill>
                <a:latin typeface="Courier"/>
              </a:rPr>
              <a:t>scales </a:t>
            </a:r>
            <a:r>
              <a:rPr lang="en-US" sz="1700" dirty="0"/>
              <a:t>Transformations and formatting of data for plots</a:t>
            </a:r>
            <a:br>
              <a:rPr lang="en-US" b="1" dirty="0">
                <a:solidFill>
                  <a:schemeClr val="bg2">
                    <a:lumMod val="50000"/>
                  </a:schemeClr>
                </a:solidFill>
              </a:rPr>
            </a:br>
            <a:r>
              <a:rPr lang="en-US" b="1" dirty="0" err="1">
                <a:solidFill>
                  <a:schemeClr val="bg2">
                    <a:lumMod val="50000"/>
                  </a:schemeClr>
                </a:solidFill>
                <a:latin typeface="Courier"/>
              </a:rPr>
              <a:t>caTools</a:t>
            </a:r>
            <a:r>
              <a:rPr lang="en-US" b="1" dirty="0">
                <a:solidFill>
                  <a:schemeClr val="bg2">
                    <a:lumMod val="50000"/>
                  </a:schemeClr>
                </a:solidFill>
                <a:latin typeface="Courier"/>
              </a:rPr>
              <a:t> </a:t>
            </a:r>
            <a:r>
              <a:rPr lang="en-US" sz="1700" dirty="0"/>
              <a:t>Splitting data, moving averages, and running ROC curves</a:t>
            </a:r>
            <a:br>
              <a:rPr lang="en-US" b="1" dirty="0">
                <a:solidFill>
                  <a:schemeClr val="bg2">
                    <a:lumMod val="50000"/>
                  </a:schemeClr>
                </a:solidFill>
              </a:rPr>
            </a:br>
            <a:r>
              <a:rPr lang="en-US" b="1" dirty="0">
                <a:solidFill>
                  <a:schemeClr val="bg2">
                    <a:lumMod val="50000"/>
                  </a:schemeClr>
                </a:solidFill>
                <a:latin typeface="Courier"/>
              </a:rPr>
              <a:t>patchwork </a:t>
            </a:r>
            <a:r>
              <a:rPr lang="en-US" sz="1700" dirty="0"/>
              <a:t>Creating complex layouts by combining multiple ggplot2 plots</a:t>
            </a:r>
            <a:br>
              <a:rPr lang="en-US" b="1" dirty="0">
                <a:solidFill>
                  <a:schemeClr val="bg2">
                    <a:lumMod val="50000"/>
                  </a:schemeClr>
                </a:solidFill>
              </a:rPr>
            </a:br>
            <a:r>
              <a:rPr lang="en-US" b="1" dirty="0">
                <a:solidFill>
                  <a:schemeClr val="bg2">
                    <a:lumMod val="50000"/>
                  </a:schemeClr>
                </a:solidFill>
                <a:latin typeface="Courier"/>
              </a:rPr>
              <a:t>car </a:t>
            </a:r>
            <a:r>
              <a:rPr lang="en-US" sz="1700" dirty="0"/>
              <a:t>Regression diagnostics, ANOVA, and data visualization</a:t>
            </a:r>
            <a:br>
              <a:rPr lang="en-US" b="1" dirty="0">
                <a:solidFill>
                  <a:schemeClr val="bg2">
                    <a:lumMod val="50000"/>
                  </a:schemeClr>
                </a:solidFill>
              </a:rPr>
            </a:br>
            <a:r>
              <a:rPr lang="en-US" b="1" dirty="0">
                <a:solidFill>
                  <a:schemeClr val="bg2">
                    <a:lumMod val="50000"/>
                  </a:schemeClr>
                </a:solidFill>
                <a:latin typeface="Courier"/>
              </a:rPr>
              <a:t>reshape2 </a:t>
            </a:r>
            <a:r>
              <a:rPr lang="en-US" sz="1700" dirty="0"/>
              <a:t>Reshape data between wide and long formats</a:t>
            </a:r>
            <a:br>
              <a:rPr lang="en-US" b="1" dirty="0">
                <a:solidFill>
                  <a:schemeClr val="bg2">
                    <a:lumMod val="50000"/>
                  </a:schemeClr>
                </a:solidFill>
              </a:rPr>
            </a:br>
            <a:r>
              <a:rPr lang="en-US" b="1" dirty="0">
                <a:solidFill>
                  <a:schemeClr val="bg2">
                    <a:lumMod val="50000"/>
                  </a:schemeClr>
                </a:solidFill>
                <a:latin typeface="Courier"/>
              </a:rPr>
              <a:t>caret </a:t>
            </a:r>
            <a:r>
              <a:rPr lang="en-US" sz="1700" dirty="0"/>
              <a:t>Data splitting, pre-processing, model tuning, and variable importance</a:t>
            </a:r>
            <a:br>
              <a:rPr lang="en-US" b="1" dirty="0">
                <a:solidFill>
                  <a:schemeClr val="bg2">
                    <a:lumMod val="50000"/>
                  </a:schemeClr>
                </a:solidFill>
              </a:rPr>
            </a:br>
            <a:r>
              <a:rPr lang="en-US" b="1" dirty="0" err="1">
                <a:solidFill>
                  <a:schemeClr val="bg2">
                    <a:lumMod val="50000"/>
                  </a:schemeClr>
                </a:solidFill>
                <a:latin typeface="Courier"/>
              </a:rPr>
              <a:t>glmnet</a:t>
            </a:r>
            <a:r>
              <a:rPr lang="en-US" b="1" dirty="0">
                <a:solidFill>
                  <a:schemeClr val="bg2">
                    <a:lumMod val="50000"/>
                  </a:schemeClr>
                </a:solidFill>
                <a:latin typeface="Courier"/>
              </a:rPr>
              <a:t> </a:t>
            </a:r>
            <a:r>
              <a:rPr lang="en-US" sz="1700" dirty="0"/>
              <a:t>Regularization and variable selection (Ridge regression)</a:t>
            </a:r>
            <a:br>
              <a:rPr lang="en-US" b="1" dirty="0">
                <a:solidFill>
                  <a:schemeClr val="bg2">
                    <a:lumMod val="50000"/>
                  </a:schemeClr>
                </a:solidFill>
              </a:rPr>
            </a:br>
            <a:r>
              <a:rPr lang="en-US" b="1" dirty="0" err="1">
                <a:solidFill>
                  <a:schemeClr val="bg2">
                    <a:lumMod val="50000"/>
                  </a:schemeClr>
                </a:solidFill>
                <a:latin typeface="Courier"/>
              </a:rPr>
              <a:t>gridExtra</a:t>
            </a:r>
            <a:r>
              <a:rPr lang="en-US" b="1" dirty="0">
                <a:solidFill>
                  <a:schemeClr val="bg2">
                    <a:lumMod val="50000"/>
                  </a:schemeClr>
                </a:solidFill>
                <a:latin typeface="Courier"/>
              </a:rPr>
              <a:t> </a:t>
            </a:r>
            <a:r>
              <a:rPr lang="en-US" sz="1600" dirty="0"/>
              <a:t>Combining multiple plots into a single graphical output</a:t>
            </a:r>
            <a:endParaRPr lang="en-US" sz="1600" b="1" dirty="0">
              <a:solidFill>
                <a:schemeClr val="bg2">
                  <a:lumMod val="50000"/>
                </a:schemeClr>
              </a:solidFill>
              <a:latin typeface="Courier"/>
            </a:endParaRPr>
          </a:p>
        </p:txBody>
      </p:sp>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Brief Look at the Selected Data</a:t>
            </a:r>
          </a:p>
        </p:txBody>
      </p:sp>
      <p:sp>
        <p:nvSpPr>
          <p:cNvPr id="3" name="Content Placeholder 2"/>
          <p:cNvSpPr>
            <a:spLocks noGrp="1"/>
          </p:cNvSpPr>
          <p:nvPr>
            <p:ph idx="1"/>
          </p:nvPr>
        </p:nvSpPr>
        <p:spPr/>
        <p:txBody>
          <a:bodyPr/>
          <a:lstStyle/>
          <a:p>
            <a:pPr lvl="0"/>
            <a:r>
              <a:t>There are a total of 32 variables and 1,020 observations.</a:t>
            </a:r>
          </a:p>
          <a:p>
            <a:pPr lvl="0"/>
            <a:r>
              <a:t>Some variables, such as ‘T_offset1’, have missing values.</a:t>
            </a:r>
          </a:p>
          <a:p>
            <a:pPr lvl="0"/>
            <a:r>
              <a:t>Some categorical data, like ‘Age’, have overlapping ranges such as ‘21-25’, ‘26-30’, and ‘21-30’, which should be combined into a single group to reduce complexity.</a:t>
            </a:r>
          </a:p>
        </p:txBody>
      </p:sp>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Dealing the Missing Data and Combine Age Group</a:t>
            </a:r>
          </a:p>
        </p:txBody>
      </p:sp>
      <p:sp>
        <p:nvSpPr>
          <p:cNvPr id="3" name="Content Placeholder 2"/>
          <p:cNvSpPr>
            <a:spLocks noGrp="1"/>
          </p:cNvSpPr>
          <p:nvPr>
            <p:ph idx="1"/>
          </p:nvPr>
        </p:nvSpPr>
        <p:spPr/>
        <p:txBody>
          <a:bodyPr>
            <a:normAutofit fontScale="92500" lnSpcReduction="10000"/>
          </a:bodyPr>
          <a:lstStyle/>
          <a:p>
            <a:pPr lvl="0" indent="0">
              <a:buNone/>
            </a:pPr>
            <a:r>
              <a:rPr dirty="0">
                <a:solidFill>
                  <a:schemeClr val="accent2">
                    <a:lumMod val="60000"/>
                    <a:lumOff val="40000"/>
                  </a:schemeClr>
                </a:solidFill>
                <a:latin typeface="Courier"/>
              </a:rPr>
              <a:t># Convert all empty strings to NA</a:t>
            </a:r>
            <a:br>
              <a:rPr dirty="0"/>
            </a:br>
            <a:r>
              <a:rPr dirty="0" err="1">
                <a:latin typeface="Courier"/>
              </a:rPr>
              <a:t>data_selected</a:t>
            </a:r>
            <a:r>
              <a:rPr dirty="0">
                <a:latin typeface="Courier"/>
              </a:rPr>
              <a:t>[</a:t>
            </a:r>
            <a:r>
              <a:rPr dirty="0" err="1">
                <a:latin typeface="Courier"/>
              </a:rPr>
              <a:t>data_selected</a:t>
            </a:r>
            <a:r>
              <a:rPr dirty="0">
                <a:latin typeface="Courier"/>
              </a:rPr>
              <a:t> == ""] &lt;- NA</a:t>
            </a:r>
            <a:br>
              <a:rPr dirty="0"/>
            </a:br>
            <a:br>
              <a:rPr dirty="0"/>
            </a:br>
            <a:r>
              <a:rPr dirty="0">
                <a:solidFill>
                  <a:schemeClr val="accent2">
                    <a:lumMod val="60000"/>
                    <a:lumOff val="40000"/>
                  </a:schemeClr>
                </a:solidFill>
                <a:latin typeface="Courier"/>
              </a:rPr>
              <a:t># Remove rows with any NA values</a:t>
            </a:r>
            <a:br>
              <a:rPr dirty="0"/>
            </a:br>
            <a:r>
              <a:rPr dirty="0" err="1">
                <a:latin typeface="Courier"/>
              </a:rPr>
              <a:t>data_cleaned</a:t>
            </a:r>
            <a:r>
              <a:rPr dirty="0">
                <a:latin typeface="Courier"/>
              </a:rPr>
              <a:t> &lt;- </a:t>
            </a:r>
            <a:r>
              <a:rPr dirty="0" err="1">
                <a:latin typeface="Courier"/>
              </a:rPr>
              <a:t>data_selected</a:t>
            </a:r>
            <a:r>
              <a:rPr dirty="0">
                <a:latin typeface="Courier"/>
              </a:rPr>
              <a:t>[</a:t>
            </a:r>
            <a:r>
              <a:rPr dirty="0" err="1">
                <a:latin typeface="Courier"/>
              </a:rPr>
              <a:t>complete.cases</a:t>
            </a:r>
            <a:r>
              <a:rPr dirty="0">
                <a:latin typeface="Courier"/>
              </a:rPr>
              <a:t>(</a:t>
            </a:r>
            <a:r>
              <a:rPr dirty="0" err="1">
                <a:latin typeface="Courier"/>
              </a:rPr>
              <a:t>data_selected</a:t>
            </a:r>
            <a:r>
              <a:rPr dirty="0">
                <a:latin typeface="Courier"/>
              </a:rPr>
              <a:t>), ]</a:t>
            </a:r>
            <a:br>
              <a:rPr dirty="0"/>
            </a:br>
            <a:br>
              <a:rPr dirty="0"/>
            </a:br>
            <a:r>
              <a:rPr dirty="0">
                <a:solidFill>
                  <a:schemeClr val="accent2">
                    <a:lumMod val="60000"/>
                    <a:lumOff val="40000"/>
                  </a:schemeClr>
                </a:solidFill>
                <a:latin typeface="Courier"/>
              </a:rPr>
              <a:t># combine age 21-30 to one group </a:t>
            </a:r>
            <a:br>
              <a:rPr dirty="0"/>
            </a:br>
            <a:r>
              <a:rPr dirty="0" err="1">
                <a:latin typeface="Courier"/>
              </a:rPr>
              <a:t>data_cleaned$Age</a:t>
            </a:r>
            <a:r>
              <a:rPr dirty="0">
                <a:latin typeface="Courier"/>
              </a:rPr>
              <a:t>[</a:t>
            </a:r>
            <a:r>
              <a:rPr dirty="0" err="1">
                <a:latin typeface="Courier"/>
              </a:rPr>
              <a:t>data_cleaned$Age</a:t>
            </a:r>
            <a:r>
              <a:rPr dirty="0">
                <a:latin typeface="Courier"/>
              </a:rPr>
              <a:t> == "21-25" | </a:t>
            </a:r>
            <a:r>
              <a:rPr dirty="0" err="1">
                <a:latin typeface="Courier"/>
              </a:rPr>
              <a:t>data_cleaned$Age</a:t>
            </a:r>
            <a:r>
              <a:rPr dirty="0">
                <a:latin typeface="Courier"/>
              </a:rPr>
              <a:t> == "26-30"] &lt;- "21-30"</a:t>
            </a:r>
            <a:br>
              <a:rPr dirty="0"/>
            </a:br>
            <a:r>
              <a:rPr dirty="0" err="1">
                <a:latin typeface="Courier"/>
              </a:rPr>
              <a:t>data_cleaned$Age</a:t>
            </a:r>
            <a:r>
              <a:rPr dirty="0">
                <a:latin typeface="Courier"/>
              </a:rPr>
              <a:t>[</a:t>
            </a:r>
            <a:r>
              <a:rPr dirty="0" err="1">
                <a:latin typeface="Courier"/>
              </a:rPr>
              <a:t>data_cleaned$Age</a:t>
            </a:r>
            <a:r>
              <a:rPr dirty="0">
                <a:latin typeface="Courier"/>
              </a:rPr>
              <a:t> == "&gt;60" ] &lt;- "60+"</a:t>
            </a:r>
            <a:br>
              <a:rPr dirty="0"/>
            </a:br>
            <a:r>
              <a:rPr dirty="0">
                <a:solidFill>
                  <a:schemeClr val="accent2">
                    <a:lumMod val="60000"/>
                    <a:lumOff val="40000"/>
                  </a:schemeClr>
                </a:solidFill>
                <a:latin typeface="Courier"/>
              </a:rPr>
              <a:t># </a:t>
            </a:r>
            <a:r>
              <a:rPr dirty="0" err="1">
                <a:solidFill>
                  <a:schemeClr val="accent2">
                    <a:lumMod val="60000"/>
                    <a:lumOff val="40000"/>
                  </a:schemeClr>
                </a:solidFill>
                <a:latin typeface="Courier"/>
              </a:rPr>
              <a:t>Hmisc</a:t>
            </a:r>
            <a:r>
              <a:rPr dirty="0">
                <a:solidFill>
                  <a:schemeClr val="accent2">
                    <a:lumMod val="60000"/>
                    <a:lumOff val="40000"/>
                  </a:schemeClr>
                </a:solidFill>
                <a:latin typeface="Courier"/>
              </a:rPr>
              <a:t>::describe(</a:t>
            </a:r>
            <a:r>
              <a:rPr dirty="0" err="1">
                <a:solidFill>
                  <a:schemeClr val="accent2">
                    <a:lumMod val="60000"/>
                    <a:lumOff val="40000"/>
                  </a:schemeClr>
                </a:solidFill>
                <a:latin typeface="Courier"/>
              </a:rPr>
              <a:t>data_cleaned</a:t>
            </a:r>
            <a:r>
              <a:rPr dirty="0">
                <a:solidFill>
                  <a:schemeClr val="accent2">
                    <a:lumMod val="60000"/>
                    <a:lumOff val="40000"/>
                  </a:schemeClr>
                </a:solidFill>
                <a:latin typeface="Courier"/>
              </a:rPr>
              <a:t>)</a:t>
            </a:r>
          </a:p>
        </p:txBody>
      </p:sp>
      <p:sp>
        <p:nvSpPr>
          <p:cNvPr id="4" name="Date Placeholder 3"/>
          <p:cNvSpPr>
            <a:spLocks noGrp="1"/>
          </p:cNvSpPr>
          <p:nvPr>
            <p:ph type="dt" sz="half" idx="10"/>
          </p:nvPr>
        </p:nvSpPr>
        <p:spPr/>
        <p:txBody>
          <a:bodyPr/>
          <a:lstStyle/>
          <a:p>
            <a:r>
              <a:rPr lang="en-US"/>
              <a:t>FERRIS STATE UNIVERSITY</a:t>
            </a:r>
          </a:p>
        </p:txBody>
      </p:sp>
      <p:sp>
        <p:nvSpPr>
          <p:cNvPr id="5" name="Footer Placeholder 4"/>
          <p:cNvSpPr>
            <a:spLocks noGrp="1"/>
          </p:cNvSpPr>
          <p:nvPr>
            <p:ph type="ftr" sz="quarter" idx="11"/>
          </p:nvPr>
        </p:nvSpPr>
        <p:spPr/>
        <p:txBody>
          <a:bodyPr/>
          <a:lstStyle/>
          <a:p>
            <a:r>
              <a:rPr lang="en-US"/>
              <a:t>DSAN Capstone Project</a:t>
            </a:r>
          </a:p>
        </p:txBody>
      </p:sp>
      <p:sp>
        <p:nvSpPr>
          <p:cNvPr id="6" name="Slide Number Placeholder 5"/>
          <p:cNvSpPr>
            <a:spLocks noGrp="1"/>
          </p:cNvSpPr>
          <p:nvPr>
            <p:ph type="sldNum" sz="quarter" idx="12"/>
          </p:nvPr>
        </p:nvSpPr>
        <p:spPr/>
        <p:txBody>
          <a:bodyPr/>
          <a:lstStyle/>
          <a:p>
            <a:fld id="{C5EF2332-01BF-834F-8236-50238282D533}"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9FB898D-E0EF-4174-918B-A369B4A6F3E1}" vid="{9CAE20BC-D99A-4F6B-B78B-1A995A8D75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605</TotalTime>
  <Words>2530</Words>
  <Application>Microsoft Office PowerPoint</Application>
  <PresentationFormat>Widescreen</PresentationFormat>
  <Paragraphs>222</Paragraphs>
  <Slides>38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Courier</vt:lpstr>
      <vt:lpstr>LMMono10-Regular-Identity-H</vt:lpstr>
      <vt:lpstr>Aptos</vt:lpstr>
      <vt:lpstr>Arial</vt:lpstr>
      <vt:lpstr>Bierstadt</vt:lpstr>
      <vt:lpstr>Cambria Math</vt:lpstr>
      <vt:lpstr>Courier New</vt:lpstr>
      <vt:lpstr>Posterama</vt:lpstr>
      <vt:lpstr>Posterama Bold</vt:lpstr>
      <vt:lpstr>Office Theme</vt:lpstr>
      <vt:lpstr>Analysis for Dataset ‘Infrared Thermography’</vt:lpstr>
      <vt:lpstr>Background</vt:lpstr>
      <vt:lpstr>Data Source</vt:lpstr>
      <vt:lpstr>Variables list</vt:lpstr>
      <vt:lpstr>Measure Guidance</vt:lpstr>
      <vt:lpstr>Measure Guidance continued</vt:lpstr>
      <vt:lpstr>The R Packages Used</vt:lpstr>
      <vt:lpstr>Brief Look at the Selected Data</vt:lpstr>
      <vt:lpstr>Dealing the Missing Data and Combine Age Group</vt:lpstr>
      <vt:lpstr>Plot Categorical Data</vt:lpstr>
      <vt:lpstr>Process with Categorical Data to Numerical</vt:lpstr>
      <vt:lpstr>Self Defined Descriptive statistics</vt:lpstr>
      <vt:lpstr>Plot Numerical Data</vt:lpstr>
      <vt:lpstr>Dealing the Outlier</vt:lpstr>
      <vt:lpstr>Plot Numerical Data w/o Outliers</vt:lpstr>
      <vt:lpstr>Correlation Matrix Heatmap</vt:lpstr>
      <vt:lpstr>Oral Temperature VS. Dependent Variables</vt:lpstr>
      <vt:lpstr>Standardization of Data</vt:lpstr>
      <vt:lpstr>Split Data for Training and Testing by the Ration 80:20</vt:lpstr>
      <vt:lpstr>Full Liner Regression Model</vt:lpstr>
      <vt:lpstr>Full Regression and Stepwised Regression Model</vt:lpstr>
      <vt:lpstr>Improved Regression Model</vt:lpstr>
      <vt:lpstr>Summary of the Improved Regression Model</vt:lpstr>
      <vt:lpstr>Impove the Model with PCA</vt:lpstr>
      <vt:lpstr>scree plot</vt:lpstr>
      <vt:lpstr>components contributtion</vt:lpstr>
      <vt:lpstr>components contributtion continued</vt:lpstr>
      <vt:lpstr>linear model with six components</vt:lpstr>
      <vt:lpstr>Ridge Regression</vt:lpstr>
      <vt:lpstr>Ridge Regression Equation</vt:lpstr>
      <vt:lpstr>Evaluate the model</vt:lpstr>
      <vt:lpstr>Tools </vt:lpstr>
      <vt:lpstr>Quarto Example 1</vt:lpstr>
      <vt:lpstr>Quarto Example 2</vt:lpstr>
      <vt:lpstr>Quarto Example 3</vt:lpstr>
      <vt:lpstr>Quarto Example 4</vt:lpstr>
      <vt:lpstr>Reference</vt:lpstr>
      <vt:lpstr>Thank you!</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emplate/>
  <TotalTime>6</TotalTime>
  <Words>92</Words>
  <Application>Microsoft Office PowerPoint</Application>
  <PresentationFormat>Widescreen</PresentationFormat>
  <Paragraphs>16</Paragraphs>
  <Slides>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Bierstadt</vt:lpstr>
      <vt:lpstr>Calibri</vt:lpstr>
      <vt:lpstr>Courier New</vt:lpstr>
      <vt:lpstr>Posterama</vt:lpstr>
      <vt:lpstr>Posterama Bold</vt:lpstr>
      <vt:lpstr>Office Theme</vt:lpstr>
      <vt:lpstr>Pitch Deck</vt:lpstr>
      <vt:lpstr>Problem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for Dataset ‘Infrared Thermography’</dc:title>
  <dc:creator>Zhen Li</dc:creator>
  <cp:keywords/>
  <cp:lastModifiedBy>Zhen Li</cp:lastModifiedBy>
  <cp:revision>9</cp:revision>
  <dcterms:created xsi:type="dcterms:W3CDTF">2024-07-29T03:48:15Z</dcterms:created>
  <dcterms:modified xsi:type="dcterms:W3CDTF">2024-08-06T20:25:27Z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ibliography">
    <vt:lpwstr>references.bib</vt:lpwstr>
  </property>
  <property fmtid="{D5CDD505-2E9C-101B-9397-08002B2CF9AE}" pid="5" name="by-author">
    <vt:lpwstr/>
  </property>
  <property fmtid="{D5CDD505-2E9C-101B-9397-08002B2CF9AE}" pid="6" name="date">
    <vt:lpwstr>2024-06-01</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subtitle">
    <vt:lpwstr>799 DSAN CapStone Project</vt:lpwstr>
  </property>
  <property fmtid="{D5CDD505-2E9C-101B-9397-08002B2CF9AE}" pid="12" name="toc-title">
    <vt:lpwstr>Table of contents</vt:lpwstr>
  </property>
</Properties>
</file>